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84" r:id="rId3"/>
    <p:sldId id="260" r:id="rId4"/>
    <p:sldId id="285" r:id="rId5"/>
    <p:sldId id="276" r:id="rId6"/>
    <p:sldId id="288" r:id="rId7"/>
    <p:sldId id="290" r:id="rId8"/>
    <p:sldId id="295" r:id="rId9"/>
    <p:sldId id="296" r:id="rId10"/>
    <p:sldId id="29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75E8A8-E5D6-4BFA-B0A6-71A8C176B2FC}" type="datetimeFigureOut">
              <a:rPr lang="en-US" smtClean="0"/>
              <a:pPr/>
              <a:t>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178542-C65D-4D51-A7E9-B26CDDDED6B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75E8A8-E5D6-4BFA-B0A6-71A8C176B2FC}" type="datetimeFigureOut">
              <a:rPr lang="en-US" smtClean="0"/>
              <a:pPr/>
              <a:t>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178542-C65D-4D51-A7E9-B26CDDDED6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75E8A8-E5D6-4BFA-B0A6-71A8C176B2FC}" type="datetimeFigureOut">
              <a:rPr lang="en-US" smtClean="0"/>
              <a:pPr/>
              <a:t>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178542-C65D-4D51-A7E9-B26CDDDED6B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75E8A8-E5D6-4BFA-B0A6-71A8C176B2FC}" type="datetimeFigureOut">
              <a:rPr lang="en-US" smtClean="0"/>
              <a:pPr/>
              <a:t>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178542-C65D-4D51-A7E9-B26CDDDED6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75E8A8-E5D6-4BFA-B0A6-71A8C176B2FC}" type="datetimeFigureOut">
              <a:rPr lang="en-US" smtClean="0"/>
              <a:pPr/>
              <a:t>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178542-C65D-4D51-A7E9-B26CDDDED6B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75E8A8-E5D6-4BFA-B0A6-71A8C176B2FC}" type="datetimeFigureOut">
              <a:rPr lang="en-US" smtClean="0"/>
              <a:pPr/>
              <a:t>12/6/2014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178542-C65D-4D51-A7E9-B26CDDDED6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75E8A8-E5D6-4BFA-B0A6-71A8C176B2FC}" type="datetimeFigureOut">
              <a:rPr lang="en-US" smtClean="0"/>
              <a:pPr/>
              <a:t>12/6/2014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178542-C65D-4D51-A7E9-B26CDDDED6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75E8A8-E5D6-4BFA-B0A6-71A8C176B2FC}" type="datetimeFigureOut">
              <a:rPr lang="en-US" smtClean="0"/>
              <a:pPr/>
              <a:t>12/6/2014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178542-C65D-4D51-A7E9-B26CDDDED6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5E8A8-E5D6-4BFA-B0A6-71A8C176B2FC}" type="datetimeFigureOut">
              <a:rPr lang="en-US" smtClean="0"/>
              <a:pPr/>
              <a:t>12/6/2014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178542-C65D-4D51-A7E9-B26CDDDED6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75E8A8-E5D6-4BFA-B0A6-71A8C176B2FC}" type="datetimeFigureOut">
              <a:rPr lang="en-US" smtClean="0"/>
              <a:pPr/>
              <a:t>12/6/2014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178542-C65D-4D51-A7E9-B26CDDDED6B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75E8A8-E5D6-4BFA-B0A6-71A8C176B2FC}" type="datetimeFigureOut">
              <a:rPr lang="en-US" smtClean="0"/>
              <a:pPr/>
              <a:t>12/6/2014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178542-C65D-4D51-A7E9-B26CDDDED6B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75E8A8-E5D6-4BFA-B0A6-71A8C176B2FC}" type="datetimeFigureOut">
              <a:rPr lang="en-US" smtClean="0"/>
              <a:pPr/>
              <a:t>12/6/2014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178542-C65D-4D51-A7E9-B26CDDDED6B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6"/>
          <p:cNvSpPr>
            <a:spLocks noGrp="1" noChangeArrowheads="1"/>
          </p:cNvSpPr>
          <p:nvPr>
            <p:ph type="title"/>
          </p:nvPr>
        </p:nvSpPr>
        <p:spPr>
          <a:xfrm>
            <a:off x="0" y="0"/>
            <a:ext cx="9144000" cy="533400"/>
          </a:xfrm>
        </p:spPr>
        <p:style>
          <a:lnRef idx="0">
            <a:schemeClr val="accent2"/>
          </a:lnRef>
          <a:fillRef idx="3">
            <a:schemeClr val="accent2"/>
          </a:fillRef>
          <a:effectRef idx="3">
            <a:schemeClr val="accent2"/>
          </a:effectRef>
          <a:fontRef idx="minor">
            <a:schemeClr val="lt1"/>
          </a:fontRef>
        </p:style>
        <p:txBody>
          <a:bodyPr>
            <a:normAutofit fontScale="90000"/>
          </a:bodyPr>
          <a:lstStyle/>
          <a:p>
            <a:pPr eaLnBrk="1" hangingPunct="1"/>
            <a:r>
              <a:rPr lang="en-US" altLang="zh-TW" dirty="0" smtClean="0">
                <a:solidFill>
                  <a:srgbClr val="FFFF00"/>
                </a:solidFill>
              </a:rPr>
              <a:t>Acid and Bases</a:t>
            </a:r>
          </a:p>
        </p:txBody>
      </p:sp>
      <p:sp>
        <p:nvSpPr>
          <p:cNvPr id="6" name="Rectangle 5"/>
          <p:cNvSpPr/>
          <p:nvPr/>
        </p:nvSpPr>
        <p:spPr>
          <a:xfrm>
            <a:off x="0" y="533400"/>
            <a:ext cx="9144000" cy="492443"/>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600" b="1" dirty="0" smtClean="0">
                <a:solidFill>
                  <a:srgbClr val="002060"/>
                </a:solidFill>
              </a:rPr>
              <a:t>Arrhenius theory</a:t>
            </a:r>
            <a:endParaRPr lang="en-US" sz="2600" dirty="0">
              <a:solidFill>
                <a:srgbClr val="002060"/>
              </a:solidFill>
            </a:endParaRPr>
          </a:p>
        </p:txBody>
      </p:sp>
      <p:sp>
        <p:nvSpPr>
          <p:cNvPr id="7" name="TextBox 6"/>
          <p:cNvSpPr txBox="1"/>
          <p:nvPr/>
        </p:nvSpPr>
        <p:spPr>
          <a:xfrm>
            <a:off x="0" y="1066800"/>
            <a:ext cx="9144000" cy="76944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en-US" sz="2200" b="1" dirty="0" smtClean="0">
                <a:solidFill>
                  <a:srgbClr val="7030A0"/>
                </a:solidFill>
              </a:rPr>
              <a:t>According to this theory an acid is defined as hydrogen containing substance when dissolved in water gives H</a:t>
            </a:r>
            <a:r>
              <a:rPr lang="en-US" sz="2200" b="1" baseline="30000" dirty="0" smtClean="0">
                <a:solidFill>
                  <a:srgbClr val="7030A0"/>
                </a:solidFill>
              </a:rPr>
              <a:t>+</a:t>
            </a:r>
            <a:r>
              <a:rPr lang="en-US" sz="2200" b="1" dirty="0" smtClean="0">
                <a:solidFill>
                  <a:srgbClr val="7030A0"/>
                </a:solidFill>
              </a:rPr>
              <a:t> ions. For </a:t>
            </a:r>
            <a:r>
              <a:rPr lang="en-US" sz="2200" b="1" dirty="0" err="1" smtClean="0">
                <a:solidFill>
                  <a:srgbClr val="7030A0"/>
                </a:solidFill>
              </a:rPr>
              <a:t>eg</a:t>
            </a:r>
            <a:r>
              <a:rPr lang="en-US" sz="2200" b="1" dirty="0" smtClean="0">
                <a:solidFill>
                  <a:srgbClr val="7030A0"/>
                </a:solidFill>
              </a:rPr>
              <a:t>. </a:t>
            </a:r>
            <a:r>
              <a:rPr lang="en-US" sz="2200" b="1" dirty="0" err="1" smtClean="0">
                <a:solidFill>
                  <a:srgbClr val="7030A0"/>
                </a:solidFill>
              </a:rPr>
              <a:t>HCl</a:t>
            </a:r>
            <a:r>
              <a:rPr lang="en-US" sz="2200" b="1" dirty="0" smtClean="0">
                <a:solidFill>
                  <a:srgbClr val="7030A0"/>
                </a:solidFill>
              </a:rPr>
              <a:t>, HNO</a:t>
            </a:r>
            <a:r>
              <a:rPr lang="en-US" sz="2200" b="1" baseline="-25000" dirty="0" smtClean="0">
                <a:solidFill>
                  <a:srgbClr val="7030A0"/>
                </a:solidFill>
              </a:rPr>
              <a:t>3</a:t>
            </a:r>
            <a:r>
              <a:rPr lang="en-US" sz="2200" b="1" dirty="0" smtClean="0">
                <a:solidFill>
                  <a:srgbClr val="7030A0"/>
                </a:solidFill>
              </a:rPr>
              <a:t>, H</a:t>
            </a:r>
            <a:r>
              <a:rPr lang="en-US" sz="2200" b="1" baseline="-25000" dirty="0" smtClean="0">
                <a:solidFill>
                  <a:srgbClr val="7030A0"/>
                </a:solidFill>
              </a:rPr>
              <a:t>2</a:t>
            </a:r>
            <a:r>
              <a:rPr lang="en-US" sz="2200" b="1" dirty="0" smtClean="0">
                <a:solidFill>
                  <a:srgbClr val="7030A0"/>
                </a:solidFill>
              </a:rPr>
              <a:t>SO</a:t>
            </a:r>
            <a:r>
              <a:rPr lang="en-US" sz="2200" b="1" baseline="-25000" dirty="0" smtClean="0">
                <a:solidFill>
                  <a:srgbClr val="7030A0"/>
                </a:solidFill>
              </a:rPr>
              <a:t>4</a:t>
            </a:r>
            <a:r>
              <a:rPr lang="en-US" sz="2200" b="1" dirty="0" smtClean="0">
                <a:solidFill>
                  <a:srgbClr val="7030A0"/>
                </a:solidFill>
              </a:rPr>
              <a:t> etc. </a:t>
            </a:r>
          </a:p>
        </p:txBody>
      </p:sp>
      <p:grpSp>
        <p:nvGrpSpPr>
          <p:cNvPr id="50" name="Group 49"/>
          <p:cNvGrpSpPr/>
          <p:nvPr/>
        </p:nvGrpSpPr>
        <p:grpSpPr>
          <a:xfrm>
            <a:off x="1328571" y="1905000"/>
            <a:ext cx="2667000" cy="495419"/>
            <a:chOff x="1328571" y="1905000"/>
            <a:chExt cx="2667000" cy="495419"/>
          </a:xfrm>
        </p:grpSpPr>
        <p:sp>
          <p:nvSpPr>
            <p:cNvPr id="9" name="TextBox 8"/>
            <p:cNvSpPr txBox="1"/>
            <p:nvPr/>
          </p:nvSpPr>
          <p:spPr>
            <a:xfrm>
              <a:off x="1328571" y="1969532"/>
              <a:ext cx="575799" cy="430887"/>
            </a:xfrm>
            <a:prstGeom prst="rect">
              <a:avLst/>
            </a:prstGeom>
            <a:noFill/>
          </p:spPr>
          <p:txBody>
            <a:bodyPr wrap="none" rtlCol="0">
              <a:spAutoFit/>
            </a:bodyPr>
            <a:lstStyle/>
            <a:p>
              <a:r>
                <a:rPr lang="en-US" sz="2200" b="1" dirty="0" err="1" smtClean="0"/>
                <a:t>HCl</a:t>
              </a:r>
              <a:endParaRPr lang="en-US" sz="2200" b="1" dirty="0"/>
            </a:p>
          </p:txBody>
        </p:sp>
        <p:cxnSp>
          <p:nvCxnSpPr>
            <p:cNvPr id="12" name="Straight Arrow Connector 11"/>
            <p:cNvCxnSpPr/>
            <p:nvPr/>
          </p:nvCxnSpPr>
          <p:spPr>
            <a:xfrm>
              <a:off x="2547771" y="2274332"/>
              <a:ext cx="14478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3" name="TextBox 12"/>
            <p:cNvSpPr txBox="1"/>
            <p:nvPr/>
          </p:nvSpPr>
          <p:spPr>
            <a:xfrm>
              <a:off x="2626800" y="1905000"/>
              <a:ext cx="1183337" cy="430887"/>
            </a:xfrm>
            <a:prstGeom prst="rect">
              <a:avLst/>
            </a:prstGeom>
            <a:noFill/>
          </p:spPr>
          <p:txBody>
            <a:bodyPr wrap="none" rtlCol="0">
              <a:spAutoFit/>
            </a:bodyPr>
            <a:lstStyle/>
            <a:p>
              <a:r>
                <a:rPr lang="en-US" sz="2200" b="1" dirty="0" smtClean="0"/>
                <a:t>aqueous</a:t>
              </a:r>
              <a:endParaRPr lang="en-US" sz="2200" b="1" dirty="0"/>
            </a:p>
          </p:txBody>
        </p:sp>
      </p:grpSp>
      <p:grpSp>
        <p:nvGrpSpPr>
          <p:cNvPr id="51" name="Group 50"/>
          <p:cNvGrpSpPr/>
          <p:nvPr/>
        </p:nvGrpSpPr>
        <p:grpSpPr>
          <a:xfrm>
            <a:off x="4224171" y="1995845"/>
            <a:ext cx="1619412" cy="430887"/>
            <a:chOff x="4224171" y="1995845"/>
            <a:chExt cx="1619412" cy="430887"/>
          </a:xfrm>
        </p:grpSpPr>
        <p:sp>
          <p:nvSpPr>
            <p:cNvPr id="14" name="TextBox 13"/>
            <p:cNvSpPr txBox="1"/>
            <p:nvPr/>
          </p:nvSpPr>
          <p:spPr>
            <a:xfrm>
              <a:off x="4224171" y="1995845"/>
              <a:ext cx="455574" cy="430887"/>
            </a:xfrm>
            <a:prstGeom prst="rect">
              <a:avLst/>
            </a:prstGeom>
            <a:noFill/>
          </p:spPr>
          <p:txBody>
            <a:bodyPr wrap="none" rtlCol="0">
              <a:spAutoFit/>
            </a:bodyPr>
            <a:lstStyle/>
            <a:p>
              <a:r>
                <a:rPr lang="en-US" sz="2200" b="1" dirty="0" smtClean="0"/>
                <a:t>H</a:t>
              </a:r>
              <a:r>
                <a:rPr lang="en-US" sz="2200" b="1" baseline="30000" dirty="0" smtClean="0"/>
                <a:t>+</a:t>
              </a:r>
              <a:endParaRPr lang="en-US" sz="2200" b="1" baseline="30000" dirty="0"/>
            </a:p>
          </p:txBody>
        </p:sp>
        <p:sp>
          <p:nvSpPr>
            <p:cNvPr id="15" name="TextBox 14"/>
            <p:cNvSpPr txBox="1"/>
            <p:nvPr/>
          </p:nvSpPr>
          <p:spPr>
            <a:xfrm>
              <a:off x="4833771" y="1995845"/>
              <a:ext cx="325730" cy="430887"/>
            </a:xfrm>
            <a:prstGeom prst="rect">
              <a:avLst/>
            </a:prstGeom>
            <a:noFill/>
          </p:spPr>
          <p:txBody>
            <a:bodyPr wrap="none" rtlCol="0">
              <a:spAutoFit/>
            </a:bodyPr>
            <a:lstStyle/>
            <a:p>
              <a:r>
                <a:rPr lang="en-US" sz="2200" b="1" dirty="0" smtClean="0"/>
                <a:t>+</a:t>
              </a:r>
              <a:endParaRPr lang="en-US" sz="2200" b="1" dirty="0"/>
            </a:p>
          </p:txBody>
        </p:sp>
        <p:sp>
          <p:nvSpPr>
            <p:cNvPr id="16" name="TextBox 15"/>
            <p:cNvSpPr txBox="1"/>
            <p:nvPr/>
          </p:nvSpPr>
          <p:spPr>
            <a:xfrm>
              <a:off x="5367171" y="1995845"/>
              <a:ext cx="476412" cy="430887"/>
            </a:xfrm>
            <a:prstGeom prst="rect">
              <a:avLst/>
            </a:prstGeom>
            <a:noFill/>
          </p:spPr>
          <p:txBody>
            <a:bodyPr wrap="none" rtlCol="0">
              <a:spAutoFit/>
            </a:bodyPr>
            <a:lstStyle/>
            <a:p>
              <a:r>
                <a:rPr lang="en-US" sz="2200" b="1" dirty="0" err="1" smtClean="0"/>
                <a:t>Cl</a:t>
              </a:r>
              <a:r>
                <a:rPr lang="en-US" sz="2800" b="1" baseline="30000" dirty="0" smtClean="0"/>
                <a:t>-</a:t>
              </a:r>
              <a:endParaRPr lang="en-US" sz="2800" b="1" baseline="30000" dirty="0"/>
            </a:p>
          </p:txBody>
        </p:sp>
      </p:grpSp>
      <p:grpSp>
        <p:nvGrpSpPr>
          <p:cNvPr id="52" name="Group 51"/>
          <p:cNvGrpSpPr/>
          <p:nvPr/>
        </p:nvGrpSpPr>
        <p:grpSpPr>
          <a:xfrm>
            <a:off x="1328571" y="2514600"/>
            <a:ext cx="2667000" cy="495419"/>
            <a:chOff x="1328571" y="2514600"/>
            <a:chExt cx="2667000" cy="495419"/>
          </a:xfrm>
        </p:grpSpPr>
        <p:sp>
          <p:nvSpPr>
            <p:cNvPr id="19" name="TextBox 18"/>
            <p:cNvSpPr txBox="1"/>
            <p:nvPr/>
          </p:nvSpPr>
          <p:spPr>
            <a:xfrm>
              <a:off x="1328571" y="2579132"/>
              <a:ext cx="875561" cy="430887"/>
            </a:xfrm>
            <a:prstGeom prst="rect">
              <a:avLst/>
            </a:prstGeom>
            <a:noFill/>
          </p:spPr>
          <p:txBody>
            <a:bodyPr wrap="none" rtlCol="0">
              <a:spAutoFit/>
            </a:bodyPr>
            <a:lstStyle/>
            <a:p>
              <a:r>
                <a:rPr lang="en-US" sz="2200" b="1" dirty="0" smtClean="0"/>
                <a:t>H</a:t>
              </a:r>
              <a:r>
                <a:rPr lang="en-US" sz="2200" b="1" baseline="-25000" dirty="0" smtClean="0"/>
                <a:t>2</a:t>
              </a:r>
              <a:r>
                <a:rPr lang="en-US" sz="2200" b="1" dirty="0" smtClean="0"/>
                <a:t>SO</a:t>
              </a:r>
              <a:r>
                <a:rPr lang="en-US" sz="2200" b="1" baseline="-25000" dirty="0" smtClean="0"/>
                <a:t>4</a:t>
              </a:r>
              <a:endParaRPr lang="en-US" sz="2200" b="1" baseline="-25000" dirty="0"/>
            </a:p>
          </p:txBody>
        </p:sp>
        <p:cxnSp>
          <p:nvCxnSpPr>
            <p:cNvPr id="20" name="Straight Arrow Connector 19"/>
            <p:cNvCxnSpPr/>
            <p:nvPr/>
          </p:nvCxnSpPr>
          <p:spPr>
            <a:xfrm>
              <a:off x="2547771" y="2883932"/>
              <a:ext cx="14478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21" name="TextBox 20"/>
            <p:cNvSpPr txBox="1"/>
            <p:nvPr/>
          </p:nvSpPr>
          <p:spPr>
            <a:xfrm>
              <a:off x="2626800" y="2514600"/>
              <a:ext cx="1183337" cy="430887"/>
            </a:xfrm>
            <a:prstGeom prst="rect">
              <a:avLst/>
            </a:prstGeom>
            <a:noFill/>
          </p:spPr>
          <p:txBody>
            <a:bodyPr wrap="none" rtlCol="0">
              <a:spAutoFit/>
            </a:bodyPr>
            <a:lstStyle/>
            <a:p>
              <a:r>
                <a:rPr lang="en-US" sz="2200" b="1" dirty="0" smtClean="0"/>
                <a:t>aqueous</a:t>
              </a:r>
              <a:endParaRPr lang="en-US" sz="2200" b="1" dirty="0"/>
            </a:p>
          </p:txBody>
        </p:sp>
      </p:grpSp>
      <p:grpSp>
        <p:nvGrpSpPr>
          <p:cNvPr id="53" name="Group 52"/>
          <p:cNvGrpSpPr/>
          <p:nvPr/>
        </p:nvGrpSpPr>
        <p:grpSpPr>
          <a:xfrm>
            <a:off x="4224171" y="2605445"/>
            <a:ext cx="1948029" cy="430887"/>
            <a:chOff x="4224171" y="2605445"/>
            <a:chExt cx="1948029" cy="430887"/>
          </a:xfrm>
        </p:grpSpPr>
        <p:sp>
          <p:nvSpPr>
            <p:cNvPr id="22" name="TextBox 21"/>
            <p:cNvSpPr txBox="1"/>
            <p:nvPr/>
          </p:nvSpPr>
          <p:spPr>
            <a:xfrm>
              <a:off x="4224171" y="2605445"/>
              <a:ext cx="598241" cy="430887"/>
            </a:xfrm>
            <a:prstGeom prst="rect">
              <a:avLst/>
            </a:prstGeom>
            <a:noFill/>
          </p:spPr>
          <p:txBody>
            <a:bodyPr wrap="none" rtlCol="0">
              <a:spAutoFit/>
            </a:bodyPr>
            <a:lstStyle/>
            <a:p>
              <a:r>
                <a:rPr lang="en-US" sz="2200" b="1" dirty="0" smtClean="0"/>
                <a:t>2H</a:t>
              </a:r>
              <a:r>
                <a:rPr lang="en-US" sz="2200" b="1" baseline="30000" dirty="0" smtClean="0"/>
                <a:t>+</a:t>
              </a:r>
              <a:endParaRPr lang="en-US" sz="2200" b="1" baseline="30000" dirty="0"/>
            </a:p>
          </p:txBody>
        </p:sp>
        <p:sp>
          <p:nvSpPr>
            <p:cNvPr id="23" name="TextBox 22"/>
            <p:cNvSpPr txBox="1"/>
            <p:nvPr/>
          </p:nvSpPr>
          <p:spPr>
            <a:xfrm>
              <a:off x="4833771" y="2605445"/>
              <a:ext cx="325730" cy="430887"/>
            </a:xfrm>
            <a:prstGeom prst="rect">
              <a:avLst/>
            </a:prstGeom>
            <a:noFill/>
          </p:spPr>
          <p:txBody>
            <a:bodyPr wrap="none" rtlCol="0">
              <a:spAutoFit/>
            </a:bodyPr>
            <a:lstStyle/>
            <a:p>
              <a:r>
                <a:rPr lang="en-US" sz="2200" b="1" dirty="0" smtClean="0"/>
                <a:t>+</a:t>
              </a:r>
              <a:endParaRPr lang="en-US" sz="2200" b="1" dirty="0"/>
            </a:p>
          </p:txBody>
        </p:sp>
        <p:sp>
          <p:nvSpPr>
            <p:cNvPr id="24" name="TextBox 23"/>
            <p:cNvSpPr txBox="1"/>
            <p:nvPr/>
          </p:nvSpPr>
          <p:spPr>
            <a:xfrm>
              <a:off x="5367171" y="2605445"/>
              <a:ext cx="805029" cy="430887"/>
            </a:xfrm>
            <a:prstGeom prst="rect">
              <a:avLst/>
            </a:prstGeom>
            <a:noFill/>
          </p:spPr>
          <p:txBody>
            <a:bodyPr wrap="none" rtlCol="0">
              <a:spAutoFit/>
            </a:bodyPr>
            <a:lstStyle/>
            <a:p>
              <a:r>
                <a:rPr lang="en-US" sz="2200" b="1" dirty="0" smtClean="0"/>
                <a:t>SO</a:t>
              </a:r>
              <a:r>
                <a:rPr lang="en-US" sz="2200" b="1" baseline="-25000" dirty="0" smtClean="0"/>
                <a:t>4</a:t>
              </a:r>
              <a:r>
                <a:rPr lang="en-US" sz="2800" b="1" baseline="30000" dirty="0" smtClean="0"/>
                <a:t>- -</a:t>
              </a:r>
              <a:endParaRPr lang="en-US" sz="2800" b="1" baseline="30000" dirty="0"/>
            </a:p>
          </p:txBody>
        </p:sp>
      </p:grpSp>
      <p:grpSp>
        <p:nvGrpSpPr>
          <p:cNvPr id="55" name="Group 54"/>
          <p:cNvGrpSpPr/>
          <p:nvPr/>
        </p:nvGrpSpPr>
        <p:grpSpPr>
          <a:xfrm>
            <a:off x="1385559" y="3124200"/>
            <a:ext cx="2667000" cy="495419"/>
            <a:chOff x="1385559" y="3124200"/>
            <a:chExt cx="2667000" cy="495419"/>
          </a:xfrm>
        </p:grpSpPr>
        <p:sp>
          <p:nvSpPr>
            <p:cNvPr id="25" name="TextBox 24"/>
            <p:cNvSpPr txBox="1"/>
            <p:nvPr/>
          </p:nvSpPr>
          <p:spPr>
            <a:xfrm>
              <a:off x="1385559" y="3188732"/>
              <a:ext cx="833883" cy="430887"/>
            </a:xfrm>
            <a:prstGeom prst="rect">
              <a:avLst/>
            </a:prstGeom>
            <a:noFill/>
          </p:spPr>
          <p:txBody>
            <a:bodyPr wrap="none" rtlCol="0">
              <a:spAutoFit/>
            </a:bodyPr>
            <a:lstStyle/>
            <a:p>
              <a:r>
                <a:rPr lang="en-US" sz="2200" b="1" dirty="0" smtClean="0"/>
                <a:t>HNO</a:t>
              </a:r>
              <a:r>
                <a:rPr lang="en-US" sz="2200" b="1" baseline="-25000" dirty="0" smtClean="0"/>
                <a:t>3</a:t>
              </a:r>
              <a:endParaRPr lang="en-US" sz="2200" b="1" baseline="-25000" dirty="0"/>
            </a:p>
          </p:txBody>
        </p:sp>
        <p:cxnSp>
          <p:nvCxnSpPr>
            <p:cNvPr id="26" name="Straight Arrow Connector 25"/>
            <p:cNvCxnSpPr/>
            <p:nvPr/>
          </p:nvCxnSpPr>
          <p:spPr>
            <a:xfrm>
              <a:off x="2604759" y="3493532"/>
              <a:ext cx="14478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27" name="TextBox 26"/>
            <p:cNvSpPr txBox="1"/>
            <p:nvPr/>
          </p:nvSpPr>
          <p:spPr>
            <a:xfrm>
              <a:off x="2683788" y="3124200"/>
              <a:ext cx="1183337" cy="430887"/>
            </a:xfrm>
            <a:prstGeom prst="rect">
              <a:avLst/>
            </a:prstGeom>
            <a:noFill/>
          </p:spPr>
          <p:txBody>
            <a:bodyPr wrap="none" rtlCol="0">
              <a:spAutoFit/>
            </a:bodyPr>
            <a:lstStyle/>
            <a:p>
              <a:r>
                <a:rPr lang="en-US" sz="2200" b="1" dirty="0" smtClean="0"/>
                <a:t>aqueous</a:t>
              </a:r>
              <a:endParaRPr lang="en-US" sz="2200" b="1" dirty="0"/>
            </a:p>
          </p:txBody>
        </p:sp>
      </p:grpSp>
      <p:grpSp>
        <p:nvGrpSpPr>
          <p:cNvPr id="54" name="Group 53"/>
          <p:cNvGrpSpPr/>
          <p:nvPr/>
        </p:nvGrpSpPr>
        <p:grpSpPr>
          <a:xfrm>
            <a:off x="4281159" y="3215045"/>
            <a:ext cx="1872687" cy="430887"/>
            <a:chOff x="4281159" y="3215045"/>
            <a:chExt cx="1872687" cy="430887"/>
          </a:xfrm>
        </p:grpSpPr>
        <p:sp>
          <p:nvSpPr>
            <p:cNvPr id="28" name="TextBox 27"/>
            <p:cNvSpPr txBox="1"/>
            <p:nvPr/>
          </p:nvSpPr>
          <p:spPr>
            <a:xfrm>
              <a:off x="4281159" y="3215045"/>
              <a:ext cx="455574" cy="430887"/>
            </a:xfrm>
            <a:prstGeom prst="rect">
              <a:avLst/>
            </a:prstGeom>
            <a:noFill/>
          </p:spPr>
          <p:txBody>
            <a:bodyPr wrap="none" rtlCol="0">
              <a:spAutoFit/>
            </a:bodyPr>
            <a:lstStyle/>
            <a:p>
              <a:r>
                <a:rPr lang="en-US" sz="2200" b="1" dirty="0" smtClean="0"/>
                <a:t>H</a:t>
              </a:r>
              <a:r>
                <a:rPr lang="en-US" sz="2200" b="1" baseline="30000" dirty="0" smtClean="0"/>
                <a:t>+</a:t>
              </a:r>
              <a:endParaRPr lang="en-US" sz="2200" b="1" baseline="30000" dirty="0"/>
            </a:p>
          </p:txBody>
        </p:sp>
        <p:sp>
          <p:nvSpPr>
            <p:cNvPr id="29" name="TextBox 28"/>
            <p:cNvSpPr txBox="1"/>
            <p:nvPr/>
          </p:nvSpPr>
          <p:spPr>
            <a:xfrm>
              <a:off x="4890759" y="3215045"/>
              <a:ext cx="325730" cy="430887"/>
            </a:xfrm>
            <a:prstGeom prst="rect">
              <a:avLst/>
            </a:prstGeom>
            <a:noFill/>
          </p:spPr>
          <p:txBody>
            <a:bodyPr wrap="none" rtlCol="0">
              <a:spAutoFit/>
            </a:bodyPr>
            <a:lstStyle/>
            <a:p>
              <a:r>
                <a:rPr lang="en-US" sz="2200" b="1" dirty="0" smtClean="0"/>
                <a:t>+</a:t>
              </a:r>
              <a:endParaRPr lang="en-US" sz="2200" b="1" dirty="0"/>
            </a:p>
          </p:txBody>
        </p:sp>
        <p:sp>
          <p:nvSpPr>
            <p:cNvPr id="30" name="TextBox 29"/>
            <p:cNvSpPr txBox="1"/>
            <p:nvPr/>
          </p:nvSpPr>
          <p:spPr>
            <a:xfrm>
              <a:off x="5424159" y="3215045"/>
              <a:ext cx="729687" cy="430887"/>
            </a:xfrm>
            <a:prstGeom prst="rect">
              <a:avLst/>
            </a:prstGeom>
            <a:noFill/>
          </p:spPr>
          <p:txBody>
            <a:bodyPr wrap="none" rtlCol="0">
              <a:spAutoFit/>
            </a:bodyPr>
            <a:lstStyle/>
            <a:p>
              <a:r>
                <a:rPr lang="en-US" sz="2200" b="1" dirty="0" smtClean="0"/>
                <a:t>NO</a:t>
              </a:r>
              <a:r>
                <a:rPr lang="en-US" sz="2200" b="1" baseline="-25000" dirty="0" smtClean="0"/>
                <a:t>3</a:t>
              </a:r>
              <a:r>
                <a:rPr lang="en-US" sz="2800" b="1" baseline="30000" dirty="0" smtClean="0"/>
                <a:t>-</a:t>
              </a:r>
              <a:endParaRPr lang="en-US" sz="2800" b="1" baseline="30000" dirty="0"/>
            </a:p>
          </p:txBody>
        </p:sp>
      </p:grpSp>
      <p:sp>
        <p:nvSpPr>
          <p:cNvPr id="31" name="TextBox 30"/>
          <p:cNvSpPr txBox="1"/>
          <p:nvPr/>
        </p:nvSpPr>
        <p:spPr>
          <a:xfrm>
            <a:off x="0" y="3878759"/>
            <a:ext cx="9144000" cy="76944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en-US" sz="2200" b="1" dirty="0" smtClean="0">
                <a:solidFill>
                  <a:srgbClr val="7030A0"/>
                </a:solidFill>
              </a:rPr>
              <a:t>Base is defined as hydrogen containing substance when dissolved in water gives OH</a:t>
            </a:r>
            <a:r>
              <a:rPr lang="en-US" sz="2800" b="1" baseline="30000" dirty="0" smtClean="0">
                <a:solidFill>
                  <a:srgbClr val="7030A0"/>
                </a:solidFill>
              </a:rPr>
              <a:t>-</a:t>
            </a:r>
            <a:r>
              <a:rPr lang="en-US" sz="2200" b="1" dirty="0" smtClean="0">
                <a:solidFill>
                  <a:srgbClr val="7030A0"/>
                </a:solidFill>
              </a:rPr>
              <a:t> ions. For </a:t>
            </a:r>
            <a:r>
              <a:rPr lang="en-US" sz="2200" b="1" dirty="0" err="1" smtClean="0">
                <a:solidFill>
                  <a:srgbClr val="7030A0"/>
                </a:solidFill>
              </a:rPr>
              <a:t>eg</a:t>
            </a:r>
            <a:r>
              <a:rPr lang="en-US" sz="2200" b="1" dirty="0" smtClean="0">
                <a:solidFill>
                  <a:srgbClr val="7030A0"/>
                </a:solidFill>
              </a:rPr>
              <a:t>. </a:t>
            </a:r>
            <a:r>
              <a:rPr lang="en-US" sz="2200" b="1" dirty="0" err="1" smtClean="0">
                <a:solidFill>
                  <a:srgbClr val="7030A0"/>
                </a:solidFill>
              </a:rPr>
              <a:t>NaOH</a:t>
            </a:r>
            <a:r>
              <a:rPr lang="en-US" sz="2200" b="1" dirty="0" smtClean="0">
                <a:solidFill>
                  <a:srgbClr val="7030A0"/>
                </a:solidFill>
              </a:rPr>
              <a:t>, KOH, NH</a:t>
            </a:r>
            <a:r>
              <a:rPr lang="en-US" sz="2200" b="1" baseline="-25000" dirty="0" smtClean="0">
                <a:solidFill>
                  <a:srgbClr val="7030A0"/>
                </a:solidFill>
              </a:rPr>
              <a:t>4</a:t>
            </a:r>
            <a:r>
              <a:rPr lang="en-US" sz="2200" b="1" dirty="0" smtClean="0">
                <a:solidFill>
                  <a:srgbClr val="7030A0"/>
                </a:solidFill>
              </a:rPr>
              <a:t>OH etc.</a:t>
            </a:r>
          </a:p>
        </p:txBody>
      </p:sp>
      <p:grpSp>
        <p:nvGrpSpPr>
          <p:cNvPr id="62" name="Group 61"/>
          <p:cNvGrpSpPr/>
          <p:nvPr/>
        </p:nvGrpSpPr>
        <p:grpSpPr>
          <a:xfrm>
            <a:off x="1480971" y="4724400"/>
            <a:ext cx="2667000" cy="495419"/>
            <a:chOff x="1480971" y="4724400"/>
            <a:chExt cx="2667000" cy="495419"/>
          </a:xfrm>
        </p:grpSpPr>
        <p:sp>
          <p:nvSpPr>
            <p:cNvPr id="32" name="TextBox 31"/>
            <p:cNvSpPr txBox="1"/>
            <p:nvPr/>
          </p:nvSpPr>
          <p:spPr>
            <a:xfrm>
              <a:off x="1480971" y="4788932"/>
              <a:ext cx="878767" cy="430887"/>
            </a:xfrm>
            <a:prstGeom prst="rect">
              <a:avLst/>
            </a:prstGeom>
            <a:noFill/>
          </p:spPr>
          <p:txBody>
            <a:bodyPr wrap="none" rtlCol="0">
              <a:spAutoFit/>
            </a:bodyPr>
            <a:lstStyle/>
            <a:p>
              <a:r>
                <a:rPr lang="en-US" sz="2200" b="1" dirty="0" err="1" smtClean="0"/>
                <a:t>NaOH</a:t>
              </a:r>
              <a:endParaRPr lang="en-US" sz="2200" b="1" dirty="0"/>
            </a:p>
          </p:txBody>
        </p:sp>
        <p:cxnSp>
          <p:nvCxnSpPr>
            <p:cNvPr id="33" name="Straight Arrow Connector 32"/>
            <p:cNvCxnSpPr/>
            <p:nvPr/>
          </p:nvCxnSpPr>
          <p:spPr>
            <a:xfrm>
              <a:off x="2700171" y="5093732"/>
              <a:ext cx="14478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34" name="TextBox 33"/>
            <p:cNvSpPr txBox="1"/>
            <p:nvPr/>
          </p:nvSpPr>
          <p:spPr>
            <a:xfrm>
              <a:off x="2779200" y="4724400"/>
              <a:ext cx="1183337" cy="430887"/>
            </a:xfrm>
            <a:prstGeom prst="rect">
              <a:avLst/>
            </a:prstGeom>
            <a:noFill/>
          </p:spPr>
          <p:txBody>
            <a:bodyPr wrap="none" rtlCol="0">
              <a:spAutoFit/>
            </a:bodyPr>
            <a:lstStyle/>
            <a:p>
              <a:r>
                <a:rPr lang="en-US" sz="2200" b="1" dirty="0" smtClean="0"/>
                <a:t>aqueous</a:t>
              </a:r>
              <a:endParaRPr lang="en-US" sz="2200" b="1" dirty="0"/>
            </a:p>
          </p:txBody>
        </p:sp>
      </p:grpSp>
      <p:grpSp>
        <p:nvGrpSpPr>
          <p:cNvPr id="56" name="Group 55"/>
          <p:cNvGrpSpPr/>
          <p:nvPr/>
        </p:nvGrpSpPr>
        <p:grpSpPr>
          <a:xfrm>
            <a:off x="4376571" y="4815245"/>
            <a:ext cx="1770095" cy="430887"/>
            <a:chOff x="4376571" y="4815245"/>
            <a:chExt cx="1770095" cy="430887"/>
          </a:xfrm>
        </p:grpSpPr>
        <p:sp>
          <p:nvSpPr>
            <p:cNvPr id="35" name="TextBox 34"/>
            <p:cNvSpPr txBox="1"/>
            <p:nvPr/>
          </p:nvSpPr>
          <p:spPr>
            <a:xfrm>
              <a:off x="4376571" y="4815245"/>
              <a:ext cx="603050" cy="430887"/>
            </a:xfrm>
            <a:prstGeom prst="rect">
              <a:avLst/>
            </a:prstGeom>
            <a:noFill/>
          </p:spPr>
          <p:txBody>
            <a:bodyPr wrap="none" rtlCol="0">
              <a:spAutoFit/>
            </a:bodyPr>
            <a:lstStyle/>
            <a:p>
              <a:r>
                <a:rPr lang="en-US" sz="2200" b="1" dirty="0" smtClean="0"/>
                <a:t>Na</a:t>
              </a:r>
              <a:r>
                <a:rPr lang="en-US" sz="2200" b="1" baseline="30000" dirty="0" smtClean="0"/>
                <a:t>+</a:t>
              </a:r>
              <a:endParaRPr lang="en-US" sz="2200" b="1" baseline="30000" dirty="0"/>
            </a:p>
          </p:txBody>
        </p:sp>
        <p:sp>
          <p:nvSpPr>
            <p:cNvPr id="36" name="TextBox 35"/>
            <p:cNvSpPr txBox="1"/>
            <p:nvPr/>
          </p:nvSpPr>
          <p:spPr>
            <a:xfrm>
              <a:off x="5160670" y="4815245"/>
              <a:ext cx="325730" cy="430887"/>
            </a:xfrm>
            <a:prstGeom prst="rect">
              <a:avLst/>
            </a:prstGeom>
            <a:noFill/>
          </p:spPr>
          <p:txBody>
            <a:bodyPr wrap="none" rtlCol="0">
              <a:spAutoFit/>
            </a:bodyPr>
            <a:lstStyle/>
            <a:p>
              <a:r>
                <a:rPr lang="en-US" sz="2200" b="1" dirty="0" smtClean="0"/>
                <a:t>+</a:t>
              </a:r>
              <a:endParaRPr lang="en-US" sz="2200" b="1" dirty="0"/>
            </a:p>
          </p:txBody>
        </p:sp>
        <p:sp>
          <p:nvSpPr>
            <p:cNvPr id="37" name="TextBox 36"/>
            <p:cNvSpPr txBox="1"/>
            <p:nvPr/>
          </p:nvSpPr>
          <p:spPr>
            <a:xfrm>
              <a:off x="5519571" y="4815245"/>
              <a:ext cx="627095" cy="430887"/>
            </a:xfrm>
            <a:prstGeom prst="rect">
              <a:avLst/>
            </a:prstGeom>
            <a:noFill/>
          </p:spPr>
          <p:txBody>
            <a:bodyPr wrap="none" rtlCol="0">
              <a:spAutoFit/>
            </a:bodyPr>
            <a:lstStyle/>
            <a:p>
              <a:r>
                <a:rPr lang="en-US" sz="2200" b="1" dirty="0" smtClean="0"/>
                <a:t>OH</a:t>
              </a:r>
              <a:r>
                <a:rPr lang="en-US" sz="2800" b="1" baseline="30000" dirty="0" smtClean="0"/>
                <a:t>-</a:t>
              </a:r>
              <a:endParaRPr lang="en-US" sz="2800" b="1" baseline="30000" dirty="0"/>
            </a:p>
          </p:txBody>
        </p:sp>
      </p:grpSp>
      <p:grpSp>
        <p:nvGrpSpPr>
          <p:cNvPr id="57" name="Group 56"/>
          <p:cNvGrpSpPr/>
          <p:nvPr/>
        </p:nvGrpSpPr>
        <p:grpSpPr>
          <a:xfrm>
            <a:off x="4402105" y="5360313"/>
            <a:ext cx="1770095" cy="430887"/>
            <a:chOff x="4402105" y="5360313"/>
            <a:chExt cx="1770095" cy="430887"/>
          </a:xfrm>
        </p:grpSpPr>
        <p:sp>
          <p:nvSpPr>
            <p:cNvPr id="41" name="TextBox 40"/>
            <p:cNvSpPr txBox="1"/>
            <p:nvPr/>
          </p:nvSpPr>
          <p:spPr>
            <a:xfrm>
              <a:off x="4402105" y="5360313"/>
              <a:ext cx="431528" cy="430887"/>
            </a:xfrm>
            <a:prstGeom prst="rect">
              <a:avLst/>
            </a:prstGeom>
            <a:noFill/>
          </p:spPr>
          <p:txBody>
            <a:bodyPr wrap="none" rtlCol="0">
              <a:spAutoFit/>
            </a:bodyPr>
            <a:lstStyle/>
            <a:p>
              <a:r>
                <a:rPr lang="en-US" sz="2200" b="1" dirty="0" smtClean="0"/>
                <a:t>K</a:t>
              </a:r>
              <a:r>
                <a:rPr lang="en-US" sz="2200" b="1" baseline="30000" dirty="0" smtClean="0"/>
                <a:t>+</a:t>
              </a:r>
              <a:endParaRPr lang="en-US" sz="2200" b="1" baseline="30000" dirty="0"/>
            </a:p>
          </p:txBody>
        </p:sp>
        <p:sp>
          <p:nvSpPr>
            <p:cNvPr id="42" name="TextBox 41"/>
            <p:cNvSpPr txBox="1"/>
            <p:nvPr/>
          </p:nvSpPr>
          <p:spPr>
            <a:xfrm>
              <a:off x="5160670" y="5360313"/>
              <a:ext cx="325730" cy="430887"/>
            </a:xfrm>
            <a:prstGeom prst="rect">
              <a:avLst/>
            </a:prstGeom>
            <a:noFill/>
          </p:spPr>
          <p:txBody>
            <a:bodyPr wrap="none" rtlCol="0">
              <a:spAutoFit/>
            </a:bodyPr>
            <a:lstStyle/>
            <a:p>
              <a:r>
                <a:rPr lang="en-US" sz="2200" b="1" dirty="0" smtClean="0"/>
                <a:t>+</a:t>
              </a:r>
              <a:endParaRPr lang="en-US" sz="2200" b="1" dirty="0"/>
            </a:p>
          </p:txBody>
        </p:sp>
        <p:sp>
          <p:nvSpPr>
            <p:cNvPr id="43" name="TextBox 42"/>
            <p:cNvSpPr txBox="1"/>
            <p:nvPr/>
          </p:nvSpPr>
          <p:spPr>
            <a:xfrm>
              <a:off x="5545105" y="5360313"/>
              <a:ext cx="627095" cy="430887"/>
            </a:xfrm>
            <a:prstGeom prst="rect">
              <a:avLst/>
            </a:prstGeom>
            <a:noFill/>
          </p:spPr>
          <p:txBody>
            <a:bodyPr wrap="none" rtlCol="0">
              <a:spAutoFit/>
            </a:bodyPr>
            <a:lstStyle/>
            <a:p>
              <a:r>
                <a:rPr lang="en-US" sz="2200" b="1" dirty="0" smtClean="0"/>
                <a:t>OH</a:t>
              </a:r>
              <a:r>
                <a:rPr lang="en-US" sz="2800" b="1" baseline="30000" dirty="0" smtClean="0"/>
                <a:t>-</a:t>
              </a:r>
              <a:endParaRPr lang="en-US" sz="2800" b="1" baseline="30000" dirty="0"/>
            </a:p>
          </p:txBody>
        </p:sp>
      </p:grpSp>
      <p:grpSp>
        <p:nvGrpSpPr>
          <p:cNvPr id="61" name="Group 60"/>
          <p:cNvGrpSpPr/>
          <p:nvPr/>
        </p:nvGrpSpPr>
        <p:grpSpPr>
          <a:xfrm>
            <a:off x="1506505" y="5269468"/>
            <a:ext cx="2667000" cy="495419"/>
            <a:chOff x="1506505" y="5269468"/>
            <a:chExt cx="2667000" cy="495419"/>
          </a:xfrm>
        </p:grpSpPr>
        <p:sp>
          <p:nvSpPr>
            <p:cNvPr id="38" name="TextBox 37"/>
            <p:cNvSpPr txBox="1"/>
            <p:nvPr/>
          </p:nvSpPr>
          <p:spPr>
            <a:xfrm>
              <a:off x="1506505" y="5334000"/>
              <a:ext cx="694870" cy="430887"/>
            </a:xfrm>
            <a:prstGeom prst="rect">
              <a:avLst/>
            </a:prstGeom>
            <a:noFill/>
          </p:spPr>
          <p:txBody>
            <a:bodyPr wrap="none" rtlCol="0">
              <a:spAutoFit/>
            </a:bodyPr>
            <a:lstStyle/>
            <a:p>
              <a:r>
                <a:rPr lang="en-US" sz="2200" b="1" dirty="0" smtClean="0"/>
                <a:t>KOH</a:t>
              </a:r>
              <a:endParaRPr lang="en-US" sz="2200" b="1" dirty="0"/>
            </a:p>
          </p:txBody>
        </p:sp>
        <p:sp>
          <p:nvSpPr>
            <p:cNvPr id="40" name="TextBox 39"/>
            <p:cNvSpPr txBox="1"/>
            <p:nvPr/>
          </p:nvSpPr>
          <p:spPr>
            <a:xfrm>
              <a:off x="2804734" y="5269468"/>
              <a:ext cx="1183337" cy="430887"/>
            </a:xfrm>
            <a:prstGeom prst="rect">
              <a:avLst/>
            </a:prstGeom>
            <a:noFill/>
          </p:spPr>
          <p:txBody>
            <a:bodyPr wrap="none" rtlCol="0">
              <a:spAutoFit/>
            </a:bodyPr>
            <a:lstStyle/>
            <a:p>
              <a:r>
                <a:rPr lang="en-US" sz="2200" b="1" dirty="0" smtClean="0"/>
                <a:t>aqueous</a:t>
              </a:r>
              <a:endParaRPr lang="en-US" sz="2200" b="1" dirty="0"/>
            </a:p>
          </p:txBody>
        </p:sp>
        <p:cxnSp>
          <p:nvCxnSpPr>
            <p:cNvPr id="39" name="Straight Arrow Connector 38"/>
            <p:cNvCxnSpPr/>
            <p:nvPr/>
          </p:nvCxnSpPr>
          <p:spPr>
            <a:xfrm>
              <a:off x="2725705" y="5638800"/>
              <a:ext cx="14478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grpSp>
      <p:grpSp>
        <p:nvGrpSpPr>
          <p:cNvPr id="60" name="Group 59"/>
          <p:cNvGrpSpPr/>
          <p:nvPr/>
        </p:nvGrpSpPr>
        <p:grpSpPr>
          <a:xfrm>
            <a:off x="1524000" y="5879068"/>
            <a:ext cx="2667000" cy="495419"/>
            <a:chOff x="1524000" y="5879068"/>
            <a:chExt cx="2667000" cy="495419"/>
          </a:xfrm>
        </p:grpSpPr>
        <p:sp>
          <p:nvSpPr>
            <p:cNvPr id="44" name="TextBox 43"/>
            <p:cNvSpPr txBox="1"/>
            <p:nvPr/>
          </p:nvSpPr>
          <p:spPr>
            <a:xfrm>
              <a:off x="1524000" y="5943600"/>
              <a:ext cx="1011815" cy="430887"/>
            </a:xfrm>
            <a:prstGeom prst="rect">
              <a:avLst/>
            </a:prstGeom>
            <a:noFill/>
          </p:spPr>
          <p:txBody>
            <a:bodyPr wrap="none" rtlCol="0">
              <a:spAutoFit/>
            </a:bodyPr>
            <a:lstStyle/>
            <a:p>
              <a:r>
                <a:rPr lang="en-US" sz="2200" b="1" dirty="0" smtClean="0"/>
                <a:t>NH</a:t>
              </a:r>
              <a:r>
                <a:rPr lang="en-US" sz="2200" b="1" baseline="-25000" dirty="0" smtClean="0"/>
                <a:t>4</a:t>
              </a:r>
              <a:r>
                <a:rPr lang="en-US" sz="2200" b="1" dirty="0" smtClean="0"/>
                <a:t>OH</a:t>
              </a:r>
              <a:endParaRPr lang="en-US" sz="2200" b="1" dirty="0"/>
            </a:p>
          </p:txBody>
        </p:sp>
        <p:cxnSp>
          <p:nvCxnSpPr>
            <p:cNvPr id="45" name="Straight Arrow Connector 44"/>
            <p:cNvCxnSpPr/>
            <p:nvPr/>
          </p:nvCxnSpPr>
          <p:spPr>
            <a:xfrm>
              <a:off x="2743200" y="6248400"/>
              <a:ext cx="14478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46" name="TextBox 45"/>
            <p:cNvSpPr txBox="1"/>
            <p:nvPr/>
          </p:nvSpPr>
          <p:spPr>
            <a:xfrm>
              <a:off x="2822229" y="5879068"/>
              <a:ext cx="1183337" cy="430887"/>
            </a:xfrm>
            <a:prstGeom prst="rect">
              <a:avLst/>
            </a:prstGeom>
            <a:noFill/>
          </p:spPr>
          <p:txBody>
            <a:bodyPr wrap="none" rtlCol="0">
              <a:spAutoFit/>
            </a:bodyPr>
            <a:lstStyle/>
            <a:p>
              <a:r>
                <a:rPr lang="en-US" sz="2200" b="1" dirty="0" smtClean="0"/>
                <a:t>aqueous</a:t>
              </a:r>
              <a:endParaRPr lang="en-US" sz="2200" b="1" dirty="0"/>
            </a:p>
          </p:txBody>
        </p:sp>
      </p:grpSp>
      <p:grpSp>
        <p:nvGrpSpPr>
          <p:cNvPr id="58" name="Group 57"/>
          <p:cNvGrpSpPr/>
          <p:nvPr/>
        </p:nvGrpSpPr>
        <p:grpSpPr>
          <a:xfrm>
            <a:off x="4419600" y="5969913"/>
            <a:ext cx="1770095" cy="430887"/>
            <a:chOff x="4419600" y="5969913"/>
            <a:chExt cx="1770095" cy="430887"/>
          </a:xfrm>
        </p:grpSpPr>
        <p:sp>
          <p:nvSpPr>
            <p:cNvPr id="47" name="TextBox 46"/>
            <p:cNvSpPr txBox="1"/>
            <p:nvPr/>
          </p:nvSpPr>
          <p:spPr>
            <a:xfrm>
              <a:off x="4419600" y="5969913"/>
              <a:ext cx="736099" cy="430887"/>
            </a:xfrm>
            <a:prstGeom prst="rect">
              <a:avLst/>
            </a:prstGeom>
            <a:noFill/>
          </p:spPr>
          <p:txBody>
            <a:bodyPr wrap="none" rtlCol="0">
              <a:spAutoFit/>
            </a:bodyPr>
            <a:lstStyle/>
            <a:p>
              <a:r>
                <a:rPr lang="en-US" sz="2200" b="1" dirty="0" smtClean="0"/>
                <a:t>NH</a:t>
              </a:r>
              <a:r>
                <a:rPr lang="en-US" sz="2200" b="1" baseline="-25000" dirty="0" smtClean="0"/>
                <a:t>4</a:t>
              </a:r>
              <a:r>
                <a:rPr lang="en-US" sz="2200" b="1" baseline="30000" dirty="0" smtClean="0"/>
                <a:t>+</a:t>
              </a:r>
              <a:endParaRPr lang="en-US" sz="2200" b="1" baseline="30000" dirty="0"/>
            </a:p>
          </p:txBody>
        </p:sp>
        <p:sp>
          <p:nvSpPr>
            <p:cNvPr id="48" name="TextBox 47"/>
            <p:cNvSpPr txBox="1"/>
            <p:nvPr/>
          </p:nvSpPr>
          <p:spPr>
            <a:xfrm>
              <a:off x="5160670" y="5969913"/>
              <a:ext cx="325730" cy="430887"/>
            </a:xfrm>
            <a:prstGeom prst="rect">
              <a:avLst/>
            </a:prstGeom>
            <a:noFill/>
          </p:spPr>
          <p:txBody>
            <a:bodyPr wrap="none" rtlCol="0">
              <a:spAutoFit/>
            </a:bodyPr>
            <a:lstStyle/>
            <a:p>
              <a:r>
                <a:rPr lang="en-US" sz="2200" b="1" dirty="0" smtClean="0"/>
                <a:t>+</a:t>
              </a:r>
              <a:endParaRPr lang="en-US" sz="2200" b="1" dirty="0"/>
            </a:p>
          </p:txBody>
        </p:sp>
        <p:sp>
          <p:nvSpPr>
            <p:cNvPr id="49" name="TextBox 48"/>
            <p:cNvSpPr txBox="1"/>
            <p:nvPr/>
          </p:nvSpPr>
          <p:spPr>
            <a:xfrm>
              <a:off x="5562600" y="5969913"/>
              <a:ext cx="627095" cy="430887"/>
            </a:xfrm>
            <a:prstGeom prst="rect">
              <a:avLst/>
            </a:prstGeom>
            <a:noFill/>
          </p:spPr>
          <p:txBody>
            <a:bodyPr wrap="none" rtlCol="0">
              <a:spAutoFit/>
            </a:bodyPr>
            <a:lstStyle/>
            <a:p>
              <a:r>
                <a:rPr lang="en-US" sz="2200" b="1" dirty="0" smtClean="0"/>
                <a:t>OH</a:t>
              </a:r>
              <a:r>
                <a:rPr lang="en-US" sz="2800" b="1" baseline="30000" dirty="0" smtClean="0"/>
                <a:t>-</a:t>
              </a:r>
              <a:endParaRPr lang="en-US" sz="2800" b="1" baseline="30000"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5"/>
                                        </p:tgtEl>
                                        <p:attrNameLst>
                                          <p:attrName>style.visibility</p:attrName>
                                        </p:attrNameLst>
                                      </p:cBhvr>
                                      <p:to>
                                        <p:strVal val="visible"/>
                                      </p:to>
                                    </p:set>
                                    <p:anim calcmode="lin" valueType="num">
                                      <p:cBhvr additive="base">
                                        <p:cTn id="7" dur="500" fill="hold"/>
                                        <p:tgtEl>
                                          <p:spTgt spid="3075"/>
                                        </p:tgtEl>
                                        <p:attrNameLst>
                                          <p:attrName>ppt_x</p:attrName>
                                        </p:attrNameLst>
                                      </p:cBhvr>
                                      <p:tavLst>
                                        <p:tav tm="0">
                                          <p:val>
                                            <p:strVal val="#ppt_x"/>
                                          </p:val>
                                        </p:tav>
                                        <p:tav tm="100000">
                                          <p:val>
                                            <p:strVal val="#ppt_x"/>
                                          </p:val>
                                        </p:tav>
                                      </p:tavLst>
                                    </p:anim>
                                    <p:anim calcmode="lin" valueType="num">
                                      <p:cBhvr additive="base">
                                        <p:cTn id="8" dur="500" fill="hold"/>
                                        <p:tgtEl>
                                          <p:spTgt spid="307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bg/>
                                          </p:spTgt>
                                        </p:tgtEl>
                                        <p:attrNameLst>
                                          <p:attrName>style.visibility</p:attrName>
                                        </p:attrNameLst>
                                      </p:cBhvr>
                                      <p:to>
                                        <p:strVal val="visible"/>
                                      </p:to>
                                    </p:set>
                                    <p:anim calcmode="lin" valueType="num">
                                      <p:cBhvr additive="base">
                                        <p:cTn id="13" dur="500" fill="hold"/>
                                        <p:tgtEl>
                                          <p:spTgt spid="6">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bg/>
                                          </p:spTgt>
                                        </p:tgtEl>
                                        <p:attrNameLst>
                                          <p:attrName>style.visibility</p:attrName>
                                        </p:attrNameLst>
                                      </p:cBhvr>
                                      <p:to>
                                        <p:strVal val="visible"/>
                                      </p:to>
                                    </p:set>
                                    <p:anim calcmode="lin" valueType="num">
                                      <p:cBhvr additive="base">
                                        <p:cTn id="25" dur="500" fill="hold"/>
                                        <p:tgtEl>
                                          <p:spTgt spid="7">
                                            <p:bg/>
                                          </p:spTgt>
                                        </p:tgtEl>
                                        <p:attrNameLst>
                                          <p:attrName>ppt_x</p:attrName>
                                        </p:attrNameLst>
                                      </p:cBhvr>
                                      <p:tavLst>
                                        <p:tav tm="0">
                                          <p:val>
                                            <p:strVal val="#ppt_x"/>
                                          </p:val>
                                        </p:tav>
                                        <p:tav tm="100000">
                                          <p:val>
                                            <p:strVal val="#ppt_x"/>
                                          </p:val>
                                        </p:tav>
                                      </p:tavLst>
                                    </p:anim>
                                    <p:anim calcmode="lin" valueType="num">
                                      <p:cBhvr additive="base">
                                        <p:cTn id="26" dur="500" fill="hold"/>
                                        <p:tgtEl>
                                          <p:spTgt spid="7">
                                            <p:bg/>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additive="base">
                                        <p:cTn id="3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0"/>
                                        </p:tgtEl>
                                        <p:attrNameLst>
                                          <p:attrName>style.visibility</p:attrName>
                                        </p:attrNameLst>
                                      </p:cBhvr>
                                      <p:to>
                                        <p:strVal val="visible"/>
                                      </p:to>
                                    </p:set>
                                    <p:anim calcmode="lin" valueType="num">
                                      <p:cBhvr additive="base">
                                        <p:cTn id="37" dur="500" fill="hold"/>
                                        <p:tgtEl>
                                          <p:spTgt spid="50"/>
                                        </p:tgtEl>
                                        <p:attrNameLst>
                                          <p:attrName>ppt_x</p:attrName>
                                        </p:attrNameLst>
                                      </p:cBhvr>
                                      <p:tavLst>
                                        <p:tav tm="0">
                                          <p:val>
                                            <p:strVal val="#ppt_x"/>
                                          </p:val>
                                        </p:tav>
                                        <p:tav tm="100000">
                                          <p:val>
                                            <p:strVal val="#ppt_x"/>
                                          </p:val>
                                        </p:tav>
                                      </p:tavLst>
                                    </p:anim>
                                    <p:anim calcmode="lin" valueType="num">
                                      <p:cBhvr additive="base">
                                        <p:cTn id="38"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1"/>
                                        </p:tgtEl>
                                        <p:attrNameLst>
                                          <p:attrName>style.visibility</p:attrName>
                                        </p:attrNameLst>
                                      </p:cBhvr>
                                      <p:to>
                                        <p:strVal val="visible"/>
                                      </p:to>
                                    </p:set>
                                    <p:anim calcmode="lin" valueType="num">
                                      <p:cBhvr additive="base">
                                        <p:cTn id="43" dur="500" fill="hold"/>
                                        <p:tgtEl>
                                          <p:spTgt spid="51"/>
                                        </p:tgtEl>
                                        <p:attrNameLst>
                                          <p:attrName>ppt_x</p:attrName>
                                        </p:attrNameLst>
                                      </p:cBhvr>
                                      <p:tavLst>
                                        <p:tav tm="0">
                                          <p:val>
                                            <p:strVal val="#ppt_x"/>
                                          </p:val>
                                        </p:tav>
                                        <p:tav tm="100000">
                                          <p:val>
                                            <p:strVal val="#ppt_x"/>
                                          </p:val>
                                        </p:tav>
                                      </p:tavLst>
                                    </p:anim>
                                    <p:anim calcmode="lin" valueType="num">
                                      <p:cBhvr additive="base">
                                        <p:cTn id="44"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2"/>
                                        </p:tgtEl>
                                        <p:attrNameLst>
                                          <p:attrName>style.visibility</p:attrName>
                                        </p:attrNameLst>
                                      </p:cBhvr>
                                      <p:to>
                                        <p:strVal val="visible"/>
                                      </p:to>
                                    </p:set>
                                    <p:anim calcmode="lin" valueType="num">
                                      <p:cBhvr additive="base">
                                        <p:cTn id="49" dur="500" fill="hold"/>
                                        <p:tgtEl>
                                          <p:spTgt spid="52"/>
                                        </p:tgtEl>
                                        <p:attrNameLst>
                                          <p:attrName>ppt_x</p:attrName>
                                        </p:attrNameLst>
                                      </p:cBhvr>
                                      <p:tavLst>
                                        <p:tav tm="0">
                                          <p:val>
                                            <p:strVal val="#ppt_x"/>
                                          </p:val>
                                        </p:tav>
                                        <p:tav tm="100000">
                                          <p:val>
                                            <p:strVal val="#ppt_x"/>
                                          </p:val>
                                        </p:tav>
                                      </p:tavLst>
                                    </p:anim>
                                    <p:anim calcmode="lin" valueType="num">
                                      <p:cBhvr additive="base">
                                        <p:cTn id="50"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3"/>
                                        </p:tgtEl>
                                        <p:attrNameLst>
                                          <p:attrName>style.visibility</p:attrName>
                                        </p:attrNameLst>
                                      </p:cBhvr>
                                      <p:to>
                                        <p:strVal val="visible"/>
                                      </p:to>
                                    </p:set>
                                    <p:anim calcmode="lin" valueType="num">
                                      <p:cBhvr additive="base">
                                        <p:cTn id="55" dur="500" fill="hold"/>
                                        <p:tgtEl>
                                          <p:spTgt spid="53"/>
                                        </p:tgtEl>
                                        <p:attrNameLst>
                                          <p:attrName>ppt_x</p:attrName>
                                        </p:attrNameLst>
                                      </p:cBhvr>
                                      <p:tavLst>
                                        <p:tav tm="0">
                                          <p:val>
                                            <p:strVal val="#ppt_x"/>
                                          </p:val>
                                        </p:tav>
                                        <p:tav tm="100000">
                                          <p:val>
                                            <p:strVal val="#ppt_x"/>
                                          </p:val>
                                        </p:tav>
                                      </p:tavLst>
                                    </p:anim>
                                    <p:anim calcmode="lin" valueType="num">
                                      <p:cBhvr additive="base">
                                        <p:cTn id="56"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55"/>
                                        </p:tgtEl>
                                        <p:attrNameLst>
                                          <p:attrName>style.visibility</p:attrName>
                                        </p:attrNameLst>
                                      </p:cBhvr>
                                      <p:to>
                                        <p:strVal val="visible"/>
                                      </p:to>
                                    </p:set>
                                    <p:anim calcmode="lin" valueType="num">
                                      <p:cBhvr additive="base">
                                        <p:cTn id="61" dur="500" fill="hold"/>
                                        <p:tgtEl>
                                          <p:spTgt spid="55"/>
                                        </p:tgtEl>
                                        <p:attrNameLst>
                                          <p:attrName>ppt_x</p:attrName>
                                        </p:attrNameLst>
                                      </p:cBhvr>
                                      <p:tavLst>
                                        <p:tav tm="0">
                                          <p:val>
                                            <p:strVal val="#ppt_x"/>
                                          </p:val>
                                        </p:tav>
                                        <p:tav tm="100000">
                                          <p:val>
                                            <p:strVal val="#ppt_x"/>
                                          </p:val>
                                        </p:tav>
                                      </p:tavLst>
                                    </p:anim>
                                    <p:anim calcmode="lin" valueType="num">
                                      <p:cBhvr additive="base">
                                        <p:cTn id="62"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54"/>
                                        </p:tgtEl>
                                        <p:attrNameLst>
                                          <p:attrName>style.visibility</p:attrName>
                                        </p:attrNameLst>
                                      </p:cBhvr>
                                      <p:to>
                                        <p:strVal val="visible"/>
                                      </p:to>
                                    </p:set>
                                    <p:anim calcmode="lin" valueType="num">
                                      <p:cBhvr additive="base">
                                        <p:cTn id="67" dur="500" fill="hold"/>
                                        <p:tgtEl>
                                          <p:spTgt spid="54"/>
                                        </p:tgtEl>
                                        <p:attrNameLst>
                                          <p:attrName>ppt_x</p:attrName>
                                        </p:attrNameLst>
                                      </p:cBhvr>
                                      <p:tavLst>
                                        <p:tav tm="0">
                                          <p:val>
                                            <p:strVal val="#ppt_x"/>
                                          </p:val>
                                        </p:tav>
                                        <p:tav tm="100000">
                                          <p:val>
                                            <p:strVal val="#ppt_x"/>
                                          </p:val>
                                        </p:tav>
                                      </p:tavLst>
                                    </p:anim>
                                    <p:anim calcmode="lin" valueType="num">
                                      <p:cBhvr additive="base">
                                        <p:cTn id="68"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1">
                                            <p:bg/>
                                          </p:spTgt>
                                        </p:tgtEl>
                                        <p:attrNameLst>
                                          <p:attrName>style.visibility</p:attrName>
                                        </p:attrNameLst>
                                      </p:cBhvr>
                                      <p:to>
                                        <p:strVal val="visible"/>
                                      </p:to>
                                    </p:set>
                                    <p:anim calcmode="lin" valueType="num">
                                      <p:cBhvr additive="base">
                                        <p:cTn id="73" dur="500" fill="hold"/>
                                        <p:tgtEl>
                                          <p:spTgt spid="31">
                                            <p:bg/>
                                          </p:spTgt>
                                        </p:tgtEl>
                                        <p:attrNameLst>
                                          <p:attrName>ppt_x</p:attrName>
                                        </p:attrNameLst>
                                      </p:cBhvr>
                                      <p:tavLst>
                                        <p:tav tm="0">
                                          <p:val>
                                            <p:strVal val="#ppt_x"/>
                                          </p:val>
                                        </p:tav>
                                        <p:tav tm="100000">
                                          <p:val>
                                            <p:strVal val="#ppt_x"/>
                                          </p:val>
                                        </p:tav>
                                      </p:tavLst>
                                    </p:anim>
                                    <p:anim calcmode="lin" valueType="num">
                                      <p:cBhvr additive="base">
                                        <p:cTn id="74" dur="500" fill="hold"/>
                                        <p:tgtEl>
                                          <p:spTgt spid="31">
                                            <p:bg/>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1">
                                            <p:txEl>
                                              <p:pRg st="0" end="0"/>
                                            </p:txEl>
                                          </p:spTgt>
                                        </p:tgtEl>
                                        <p:attrNameLst>
                                          <p:attrName>style.visibility</p:attrName>
                                        </p:attrNameLst>
                                      </p:cBhvr>
                                      <p:to>
                                        <p:strVal val="visible"/>
                                      </p:to>
                                    </p:set>
                                    <p:anim calcmode="lin" valueType="num">
                                      <p:cBhvr additive="base">
                                        <p:cTn id="79" dur="500" fill="hold"/>
                                        <p:tgtEl>
                                          <p:spTgt spid="31">
                                            <p:txEl>
                                              <p:pRg st="0" end="0"/>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62"/>
                                        </p:tgtEl>
                                        <p:attrNameLst>
                                          <p:attrName>style.visibility</p:attrName>
                                        </p:attrNameLst>
                                      </p:cBhvr>
                                      <p:to>
                                        <p:strVal val="visible"/>
                                      </p:to>
                                    </p:set>
                                    <p:anim calcmode="lin" valueType="num">
                                      <p:cBhvr additive="base">
                                        <p:cTn id="85" dur="500" fill="hold"/>
                                        <p:tgtEl>
                                          <p:spTgt spid="62"/>
                                        </p:tgtEl>
                                        <p:attrNameLst>
                                          <p:attrName>ppt_x</p:attrName>
                                        </p:attrNameLst>
                                      </p:cBhvr>
                                      <p:tavLst>
                                        <p:tav tm="0">
                                          <p:val>
                                            <p:strVal val="#ppt_x"/>
                                          </p:val>
                                        </p:tav>
                                        <p:tav tm="100000">
                                          <p:val>
                                            <p:strVal val="#ppt_x"/>
                                          </p:val>
                                        </p:tav>
                                      </p:tavLst>
                                    </p:anim>
                                    <p:anim calcmode="lin" valueType="num">
                                      <p:cBhvr additive="base">
                                        <p:cTn id="86" dur="500" fill="hold"/>
                                        <p:tgtEl>
                                          <p:spTgt spid="62"/>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56"/>
                                        </p:tgtEl>
                                        <p:attrNameLst>
                                          <p:attrName>style.visibility</p:attrName>
                                        </p:attrNameLst>
                                      </p:cBhvr>
                                      <p:to>
                                        <p:strVal val="visible"/>
                                      </p:to>
                                    </p:set>
                                    <p:anim calcmode="lin" valueType="num">
                                      <p:cBhvr additive="base">
                                        <p:cTn id="91" dur="500" fill="hold"/>
                                        <p:tgtEl>
                                          <p:spTgt spid="56"/>
                                        </p:tgtEl>
                                        <p:attrNameLst>
                                          <p:attrName>ppt_x</p:attrName>
                                        </p:attrNameLst>
                                      </p:cBhvr>
                                      <p:tavLst>
                                        <p:tav tm="0">
                                          <p:val>
                                            <p:strVal val="#ppt_x"/>
                                          </p:val>
                                        </p:tav>
                                        <p:tav tm="100000">
                                          <p:val>
                                            <p:strVal val="#ppt_x"/>
                                          </p:val>
                                        </p:tav>
                                      </p:tavLst>
                                    </p:anim>
                                    <p:anim calcmode="lin" valueType="num">
                                      <p:cBhvr additive="base">
                                        <p:cTn id="92" dur="500" fill="hold"/>
                                        <p:tgtEl>
                                          <p:spTgt spid="56"/>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61"/>
                                        </p:tgtEl>
                                        <p:attrNameLst>
                                          <p:attrName>style.visibility</p:attrName>
                                        </p:attrNameLst>
                                      </p:cBhvr>
                                      <p:to>
                                        <p:strVal val="visible"/>
                                      </p:to>
                                    </p:set>
                                    <p:anim calcmode="lin" valueType="num">
                                      <p:cBhvr additive="base">
                                        <p:cTn id="97" dur="500" fill="hold"/>
                                        <p:tgtEl>
                                          <p:spTgt spid="61"/>
                                        </p:tgtEl>
                                        <p:attrNameLst>
                                          <p:attrName>ppt_x</p:attrName>
                                        </p:attrNameLst>
                                      </p:cBhvr>
                                      <p:tavLst>
                                        <p:tav tm="0">
                                          <p:val>
                                            <p:strVal val="#ppt_x"/>
                                          </p:val>
                                        </p:tav>
                                        <p:tav tm="100000">
                                          <p:val>
                                            <p:strVal val="#ppt_x"/>
                                          </p:val>
                                        </p:tav>
                                      </p:tavLst>
                                    </p:anim>
                                    <p:anim calcmode="lin" valueType="num">
                                      <p:cBhvr additive="base">
                                        <p:cTn id="98" dur="500" fill="hold"/>
                                        <p:tgtEl>
                                          <p:spTgt spid="61"/>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57"/>
                                        </p:tgtEl>
                                        <p:attrNameLst>
                                          <p:attrName>style.visibility</p:attrName>
                                        </p:attrNameLst>
                                      </p:cBhvr>
                                      <p:to>
                                        <p:strVal val="visible"/>
                                      </p:to>
                                    </p:set>
                                    <p:anim calcmode="lin" valueType="num">
                                      <p:cBhvr additive="base">
                                        <p:cTn id="103" dur="500" fill="hold"/>
                                        <p:tgtEl>
                                          <p:spTgt spid="57"/>
                                        </p:tgtEl>
                                        <p:attrNameLst>
                                          <p:attrName>ppt_x</p:attrName>
                                        </p:attrNameLst>
                                      </p:cBhvr>
                                      <p:tavLst>
                                        <p:tav tm="0">
                                          <p:val>
                                            <p:strVal val="#ppt_x"/>
                                          </p:val>
                                        </p:tav>
                                        <p:tav tm="100000">
                                          <p:val>
                                            <p:strVal val="#ppt_x"/>
                                          </p:val>
                                        </p:tav>
                                      </p:tavLst>
                                    </p:anim>
                                    <p:anim calcmode="lin" valueType="num">
                                      <p:cBhvr additive="base">
                                        <p:cTn id="104" dur="500" fill="hold"/>
                                        <p:tgtEl>
                                          <p:spTgt spid="57"/>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60"/>
                                        </p:tgtEl>
                                        <p:attrNameLst>
                                          <p:attrName>style.visibility</p:attrName>
                                        </p:attrNameLst>
                                      </p:cBhvr>
                                      <p:to>
                                        <p:strVal val="visible"/>
                                      </p:to>
                                    </p:set>
                                    <p:anim calcmode="lin" valueType="num">
                                      <p:cBhvr additive="base">
                                        <p:cTn id="109" dur="500" fill="hold"/>
                                        <p:tgtEl>
                                          <p:spTgt spid="60"/>
                                        </p:tgtEl>
                                        <p:attrNameLst>
                                          <p:attrName>ppt_x</p:attrName>
                                        </p:attrNameLst>
                                      </p:cBhvr>
                                      <p:tavLst>
                                        <p:tav tm="0">
                                          <p:val>
                                            <p:strVal val="#ppt_x"/>
                                          </p:val>
                                        </p:tav>
                                        <p:tav tm="100000">
                                          <p:val>
                                            <p:strVal val="#ppt_x"/>
                                          </p:val>
                                        </p:tav>
                                      </p:tavLst>
                                    </p:anim>
                                    <p:anim calcmode="lin" valueType="num">
                                      <p:cBhvr additive="base">
                                        <p:cTn id="110" dur="500" fill="hold"/>
                                        <p:tgtEl>
                                          <p:spTgt spid="60"/>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nodeType="clickEffect">
                                  <p:stCondLst>
                                    <p:cond delay="0"/>
                                  </p:stCondLst>
                                  <p:childTnLst>
                                    <p:set>
                                      <p:cBhvr>
                                        <p:cTn id="114" dur="1" fill="hold">
                                          <p:stCondLst>
                                            <p:cond delay="0"/>
                                          </p:stCondLst>
                                        </p:cTn>
                                        <p:tgtEl>
                                          <p:spTgt spid="58"/>
                                        </p:tgtEl>
                                        <p:attrNameLst>
                                          <p:attrName>style.visibility</p:attrName>
                                        </p:attrNameLst>
                                      </p:cBhvr>
                                      <p:to>
                                        <p:strVal val="visible"/>
                                      </p:to>
                                    </p:set>
                                    <p:anim calcmode="lin" valueType="num">
                                      <p:cBhvr additive="base">
                                        <p:cTn id="115" dur="500" fill="hold"/>
                                        <p:tgtEl>
                                          <p:spTgt spid="58"/>
                                        </p:tgtEl>
                                        <p:attrNameLst>
                                          <p:attrName>ppt_x</p:attrName>
                                        </p:attrNameLst>
                                      </p:cBhvr>
                                      <p:tavLst>
                                        <p:tav tm="0">
                                          <p:val>
                                            <p:strVal val="#ppt_x"/>
                                          </p:val>
                                        </p:tav>
                                        <p:tav tm="100000">
                                          <p:val>
                                            <p:strVal val="#ppt_x"/>
                                          </p:val>
                                        </p:tav>
                                      </p:tavLst>
                                    </p:anim>
                                    <p:anim calcmode="lin" valueType="num">
                                      <p:cBhvr additive="base">
                                        <p:cTn id="116" dur="500" fill="hold"/>
                                        <p:tgtEl>
                                          <p:spTgt spid="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animBg="1"/>
      <p:bldP spid="6" grpId="0" build="p" animBg="1"/>
      <p:bldP spid="7" grpId="0" build="p" animBg="1"/>
      <p:bldP spid="31"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6944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en-US" sz="2200" b="1" dirty="0" smtClean="0">
                <a:solidFill>
                  <a:srgbClr val="7030A0"/>
                </a:solidFill>
              </a:rPr>
              <a:t>It does not give any quantitative estimation of the relative strengths of acid and bases.</a:t>
            </a:r>
          </a:p>
        </p:txBody>
      </p:sp>
      <p:sp>
        <p:nvSpPr>
          <p:cNvPr id="3" name="TextBox 2"/>
          <p:cNvSpPr txBox="1"/>
          <p:nvPr/>
        </p:nvSpPr>
        <p:spPr>
          <a:xfrm>
            <a:off x="0" y="990600"/>
            <a:ext cx="9144000" cy="76944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just"/>
            <a:r>
              <a:rPr lang="en-US" sz="2200" b="1" dirty="0" smtClean="0">
                <a:solidFill>
                  <a:srgbClr val="7030A0"/>
                </a:solidFill>
              </a:rPr>
              <a:t>Some lewis acids are good catalyst than the other common protonic acids. Therefore lewis classification of acids and bases is matter of discussion.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wipe(down)">
                                      <p:cBhvr>
                                        <p:cTn id="7" dur="5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dow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bg/>
                                          </p:spTgt>
                                        </p:tgtEl>
                                        <p:attrNameLst>
                                          <p:attrName>style.visibility</p:attrName>
                                        </p:attrNameLst>
                                      </p:cBhvr>
                                      <p:to>
                                        <p:strVal val="visible"/>
                                      </p:to>
                                    </p:set>
                                    <p:animEffect transition="in" filter="wipe(down)">
                                      <p:cBhvr>
                                        <p:cTn id="17" dur="500"/>
                                        <p:tgtEl>
                                          <p:spTgt spid="3">
                                            <p:bg/>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wipe(down)">
                                      <p:cBhvr>
                                        <p:cTn id="2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492443"/>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600" b="1" dirty="0" smtClean="0">
                <a:solidFill>
                  <a:srgbClr val="002060"/>
                </a:solidFill>
              </a:rPr>
              <a:t>Limitations</a:t>
            </a:r>
            <a:endParaRPr lang="en-US" sz="2600" dirty="0">
              <a:solidFill>
                <a:srgbClr val="002060"/>
              </a:solidFill>
            </a:endParaRPr>
          </a:p>
        </p:txBody>
      </p:sp>
      <p:sp>
        <p:nvSpPr>
          <p:cNvPr id="5" name="TextBox 4"/>
          <p:cNvSpPr txBox="1"/>
          <p:nvPr/>
        </p:nvSpPr>
        <p:spPr>
          <a:xfrm>
            <a:off x="0" y="602159"/>
            <a:ext cx="9144000" cy="76944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marL="457200" indent="-457200" algn="just">
              <a:buAutoNum type="arabicPeriod"/>
            </a:pPr>
            <a:r>
              <a:rPr lang="en-US" sz="2200" b="1" dirty="0" smtClean="0">
                <a:solidFill>
                  <a:srgbClr val="7030A0"/>
                </a:solidFill>
              </a:rPr>
              <a:t>This theory is applicable to define acids and bases only in the aq. solution </a:t>
            </a:r>
          </a:p>
          <a:p>
            <a:pPr marL="457200" indent="-457200" algn="just"/>
            <a:r>
              <a:rPr lang="en-US" sz="2200" b="1" dirty="0" smtClean="0">
                <a:solidFill>
                  <a:srgbClr val="7030A0"/>
                </a:solidFill>
              </a:rPr>
              <a:t>        but not applicable to non-aq. solutions and gaseous reactions.</a:t>
            </a:r>
          </a:p>
        </p:txBody>
      </p:sp>
      <p:sp>
        <p:nvSpPr>
          <p:cNvPr id="29" name="TextBox 28"/>
          <p:cNvSpPr txBox="1"/>
          <p:nvPr/>
        </p:nvSpPr>
        <p:spPr>
          <a:xfrm>
            <a:off x="0" y="1524000"/>
            <a:ext cx="9144000" cy="43088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457200" indent="-457200" algn="just"/>
            <a:r>
              <a:rPr lang="en-US" sz="2200" b="1" dirty="0" smtClean="0">
                <a:solidFill>
                  <a:srgbClr val="7030A0"/>
                </a:solidFill>
              </a:rPr>
              <a:t>2.   Acidic nature of AlCl</a:t>
            </a:r>
            <a:r>
              <a:rPr lang="en-US" sz="2200" b="1" baseline="-25000" dirty="0" smtClean="0">
                <a:solidFill>
                  <a:srgbClr val="7030A0"/>
                </a:solidFill>
              </a:rPr>
              <a:t>3</a:t>
            </a:r>
            <a:r>
              <a:rPr lang="en-US" sz="2200" b="1" dirty="0" smtClean="0">
                <a:solidFill>
                  <a:srgbClr val="7030A0"/>
                </a:solidFill>
              </a:rPr>
              <a:t>, FeCl</a:t>
            </a:r>
            <a:r>
              <a:rPr lang="en-US" sz="2200" b="1" baseline="-25000" dirty="0" smtClean="0">
                <a:solidFill>
                  <a:srgbClr val="7030A0"/>
                </a:solidFill>
              </a:rPr>
              <a:t>3</a:t>
            </a:r>
            <a:r>
              <a:rPr lang="en-US" sz="2200" b="1" dirty="0" smtClean="0">
                <a:solidFill>
                  <a:srgbClr val="7030A0"/>
                </a:solidFill>
              </a:rPr>
              <a:t>, CuSO</a:t>
            </a:r>
            <a:r>
              <a:rPr lang="en-US" sz="2200" b="1" baseline="-25000" dirty="0" smtClean="0">
                <a:solidFill>
                  <a:srgbClr val="7030A0"/>
                </a:solidFill>
              </a:rPr>
              <a:t>4</a:t>
            </a:r>
            <a:r>
              <a:rPr lang="en-US" sz="2200" b="1" dirty="0" smtClean="0">
                <a:solidFill>
                  <a:srgbClr val="7030A0"/>
                </a:solidFill>
              </a:rPr>
              <a:t> and CO</a:t>
            </a:r>
            <a:r>
              <a:rPr lang="en-US" sz="2200" b="1" baseline="-25000" dirty="0" smtClean="0">
                <a:solidFill>
                  <a:srgbClr val="7030A0"/>
                </a:solidFill>
              </a:rPr>
              <a:t>2</a:t>
            </a:r>
            <a:r>
              <a:rPr lang="en-US" sz="2200" b="1" dirty="0" smtClean="0">
                <a:solidFill>
                  <a:srgbClr val="7030A0"/>
                </a:solidFill>
              </a:rPr>
              <a:t> in water is not explained.</a:t>
            </a:r>
          </a:p>
        </p:txBody>
      </p:sp>
      <p:sp>
        <p:nvSpPr>
          <p:cNvPr id="30" name="TextBox 29"/>
          <p:cNvSpPr txBox="1"/>
          <p:nvPr/>
        </p:nvSpPr>
        <p:spPr>
          <a:xfrm>
            <a:off x="0" y="2209800"/>
            <a:ext cx="9144000" cy="76944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marL="457200" indent="-457200" algn="just"/>
            <a:r>
              <a:rPr lang="en-US" sz="2200" b="1" dirty="0" smtClean="0">
                <a:solidFill>
                  <a:srgbClr val="7030A0"/>
                </a:solidFill>
              </a:rPr>
              <a:t>3.   The acidic nature of </a:t>
            </a:r>
            <a:r>
              <a:rPr lang="en-US" sz="2200" b="1" dirty="0" err="1" smtClean="0">
                <a:solidFill>
                  <a:srgbClr val="7030A0"/>
                </a:solidFill>
              </a:rPr>
              <a:t>HCl</a:t>
            </a:r>
            <a:r>
              <a:rPr lang="en-US" sz="2200" b="1" dirty="0" smtClean="0">
                <a:solidFill>
                  <a:srgbClr val="7030A0"/>
                </a:solidFill>
              </a:rPr>
              <a:t> is not explained in non-aq. Solvent like benzene, acetone, or in the gaseous state.</a:t>
            </a:r>
          </a:p>
        </p:txBody>
      </p:sp>
      <p:sp>
        <p:nvSpPr>
          <p:cNvPr id="31" name="TextBox 30"/>
          <p:cNvSpPr txBox="1"/>
          <p:nvPr/>
        </p:nvSpPr>
        <p:spPr>
          <a:xfrm>
            <a:off x="0" y="3276600"/>
            <a:ext cx="9144000" cy="76944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marL="457200" indent="-457200" algn="just"/>
            <a:r>
              <a:rPr lang="en-US" sz="2200" b="1" dirty="0" smtClean="0">
                <a:solidFill>
                  <a:srgbClr val="7030A0"/>
                </a:solidFill>
              </a:rPr>
              <a:t>4.   The basic nature of NH</a:t>
            </a:r>
            <a:r>
              <a:rPr lang="en-US" sz="2200" b="1" baseline="-25000" dirty="0" smtClean="0">
                <a:solidFill>
                  <a:srgbClr val="7030A0"/>
                </a:solidFill>
              </a:rPr>
              <a:t>3</a:t>
            </a:r>
            <a:r>
              <a:rPr lang="en-US" sz="2200" b="1" dirty="0" smtClean="0">
                <a:solidFill>
                  <a:srgbClr val="7030A0"/>
                </a:solidFill>
              </a:rPr>
              <a:t>, C</a:t>
            </a:r>
            <a:r>
              <a:rPr lang="en-US" sz="2200" b="1" baseline="-25000" dirty="0" smtClean="0">
                <a:solidFill>
                  <a:srgbClr val="7030A0"/>
                </a:solidFill>
              </a:rPr>
              <a:t>2</a:t>
            </a:r>
            <a:r>
              <a:rPr lang="en-US" sz="2200" b="1" dirty="0" smtClean="0">
                <a:solidFill>
                  <a:srgbClr val="7030A0"/>
                </a:solidFill>
              </a:rPr>
              <a:t>H</a:t>
            </a:r>
            <a:r>
              <a:rPr lang="en-US" sz="2200" b="1" baseline="-25000" dirty="0" smtClean="0">
                <a:solidFill>
                  <a:srgbClr val="7030A0"/>
                </a:solidFill>
              </a:rPr>
              <a:t>5</a:t>
            </a:r>
            <a:r>
              <a:rPr lang="en-US" sz="2200" b="1" dirty="0" smtClean="0">
                <a:solidFill>
                  <a:srgbClr val="7030A0"/>
                </a:solidFill>
              </a:rPr>
              <a:t>N and Na</a:t>
            </a:r>
            <a:r>
              <a:rPr lang="en-US" sz="2200" b="1" baseline="-25000" dirty="0" smtClean="0">
                <a:solidFill>
                  <a:srgbClr val="7030A0"/>
                </a:solidFill>
              </a:rPr>
              <a:t>2</a:t>
            </a:r>
            <a:r>
              <a:rPr lang="en-US" sz="2200" b="1" dirty="0" smtClean="0">
                <a:solidFill>
                  <a:srgbClr val="7030A0"/>
                </a:solidFill>
              </a:rPr>
              <a:t>CO</a:t>
            </a:r>
            <a:r>
              <a:rPr lang="en-US" sz="2200" b="1" baseline="-25000" dirty="0" smtClean="0">
                <a:solidFill>
                  <a:srgbClr val="7030A0"/>
                </a:solidFill>
              </a:rPr>
              <a:t>3</a:t>
            </a:r>
            <a:r>
              <a:rPr lang="en-US" sz="2200" b="1" dirty="0" smtClean="0">
                <a:solidFill>
                  <a:srgbClr val="7030A0"/>
                </a:solidFill>
              </a:rPr>
              <a:t> in water is not explained, as they do not contain OH</a:t>
            </a:r>
            <a:r>
              <a:rPr lang="en-US" sz="2200" b="1" baseline="30000" dirty="0" smtClean="0">
                <a:solidFill>
                  <a:srgbClr val="7030A0"/>
                </a:solidFill>
              </a:rPr>
              <a:t>-</a:t>
            </a:r>
            <a:r>
              <a:rPr lang="en-US" sz="2200" b="1" dirty="0" smtClean="0">
                <a:solidFill>
                  <a:srgbClr val="7030A0"/>
                </a:solidFill>
              </a:rPr>
              <a:t> ions</a:t>
            </a:r>
          </a:p>
        </p:txBody>
      </p:sp>
      <p:sp>
        <p:nvSpPr>
          <p:cNvPr id="32" name="TextBox 31"/>
          <p:cNvSpPr txBox="1"/>
          <p:nvPr/>
        </p:nvSpPr>
        <p:spPr>
          <a:xfrm>
            <a:off x="0" y="4419600"/>
            <a:ext cx="9144000" cy="76944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457200" indent="-457200" algn="just"/>
            <a:r>
              <a:rPr lang="en-US" sz="2200" b="1" dirty="0" smtClean="0">
                <a:solidFill>
                  <a:srgbClr val="7030A0"/>
                </a:solidFill>
              </a:rPr>
              <a:t>5.   This concept restricts bases only to hydroxide. Thus even metal oxides will be regarded as bases.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wipe(down)">
                                      <p:cBhvr>
                                        <p:cTn id="7" dur="500"/>
                                        <p:tgtEl>
                                          <p:spTgt spid="5">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dow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wipe(down)">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9">
                                            <p:bg/>
                                          </p:spTgt>
                                        </p:tgtEl>
                                        <p:attrNameLst>
                                          <p:attrName>style.visibility</p:attrName>
                                        </p:attrNameLst>
                                      </p:cBhvr>
                                      <p:to>
                                        <p:strVal val="visible"/>
                                      </p:to>
                                    </p:set>
                                    <p:animEffect transition="in" filter="wipe(down)">
                                      <p:cBhvr>
                                        <p:cTn id="22" dur="500"/>
                                        <p:tgtEl>
                                          <p:spTgt spid="29">
                                            <p:bg/>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9">
                                            <p:txEl>
                                              <p:pRg st="0" end="0"/>
                                            </p:txEl>
                                          </p:spTgt>
                                        </p:tgtEl>
                                        <p:attrNameLst>
                                          <p:attrName>style.visibility</p:attrName>
                                        </p:attrNameLst>
                                      </p:cBhvr>
                                      <p:to>
                                        <p:strVal val="visible"/>
                                      </p:to>
                                    </p:set>
                                    <p:animEffect transition="in" filter="wipe(down)">
                                      <p:cBhvr>
                                        <p:cTn id="27" dur="500"/>
                                        <p:tgtEl>
                                          <p:spTgt spid="29">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0">
                                            <p:bg/>
                                          </p:spTgt>
                                        </p:tgtEl>
                                        <p:attrNameLst>
                                          <p:attrName>style.visibility</p:attrName>
                                        </p:attrNameLst>
                                      </p:cBhvr>
                                      <p:to>
                                        <p:strVal val="visible"/>
                                      </p:to>
                                    </p:set>
                                    <p:animEffect transition="in" filter="wipe(down)">
                                      <p:cBhvr>
                                        <p:cTn id="32" dur="500"/>
                                        <p:tgtEl>
                                          <p:spTgt spid="30">
                                            <p:bg/>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0">
                                            <p:txEl>
                                              <p:pRg st="0" end="0"/>
                                            </p:txEl>
                                          </p:spTgt>
                                        </p:tgtEl>
                                        <p:attrNameLst>
                                          <p:attrName>style.visibility</p:attrName>
                                        </p:attrNameLst>
                                      </p:cBhvr>
                                      <p:to>
                                        <p:strVal val="visible"/>
                                      </p:to>
                                    </p:set>
                                    <p:animEffect transition="in" filter="wipe(down)">
                                      <p:cBhvr>
                                        <p:cTn id="37" dur="500"/>
                                        <p:tgtEl>
                                          <p:spTgt spid="30">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1">
                                            <p:bg/>
                                          </p:spTgt>
                                        </p:tgtEl>
                                        <p:attrNameLst>
                                          <p:attrName>style.visibility</p:attrName>
                                        </p:attrNameLst>
                                      </p:cBhvr>
                                      <p:to>
                                        <p:strVal val="visible"/>
                                      </p:to>
                                    </p:set>
                                    <p:animEffect transition="in" filter="wipe(down)">
                                      <p:cBhvr>
                                        <p:cTn id="42" dur="500"/>
                                        <p:tgtEl>
                                          <p:spTgt spid="31">
                                            <p:bg/>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1">
                                            <p:txEl>
                                              <p:pRg st="0" end="0"/>
                                            </p:txEl>
                                          </p:spTgt>
                                        </p:tgtEl>
                                        <p:attrNameLst>
                                          <p:attrName>style.visibility</p:attrName>
                                        </p:attrNameLst>
                                      </p:cBhvr>
                                      <p:to>
                                        <p:strVal val="visible"/>
                                      </p:to>
                                    </p:set>
                                    <p:animEffect transition="in" filter="wipe(down)">
                                      <p:cBhvr>
                                        <p:cTn id="47" dur="500"/>
                                        <p:tgtEl>
                                          <p:spTgt spid="31">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2">
                                            <p:bg/>
                                          </p:spTgt>
                                        </p:tgtEl>
                                        <p:attrNameLst>
                                          <p:attrName>style.visibility</p:attrName>
                                        </p:attrNameLst>
                                      </p:cBhvr>
                                      <p:to>
                                        <p:strVal val="visible"/>
                                      </p:to>
                                    </p:set>
                                    <p:animEffect transition="in" filter="wipe(down)">
                                      <p:cBhvr>
                                        <p:cTn id="52" dur="500"/>
                                        <p:tgtEl>
                                          <p:spTgt spid="32">
                                            <p:bg/>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2">
                                            <p:txEl>
                                              <p:pRg st="0" end="0"/>
                                            </p:txEl>
                                          </p:spTgt>
                                        </p:tgtEl>
                                        <p:attrNameLst>
                                          <p:attrName>style.visibility</p:attrName>
                                        </p:attrNameLst>
                                      </p:cBhvr>
                                      <p:to>
                                        <p:strVal val="visible"/>
                                      </p:to>
                                    </p:set>
                                    <p:animEffect transition="in" filter="wipe(down)">
                                      <p:cBhvr>
                                        <p:cTn id="57" dur="500"/>
                                        <p:tgtEl>
                                          <p:spTgt spid="3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29" grpId="0" build="p" animBg="1"/>
      <p:bldP spid="30" grpId="0" build="p" animBg="1"/>
      <p:bldP spid="31" grpId="0" build="p" animBg="1"/>
      <p:bldP spid="32"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492443"/>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600" b="1" dirty="0" smtClean="0">
                <a:solidFill>
                  <a:srgbClr val="002060"/>
                </a:solidFill>
              </a:rPr>
              <a:t>Bronsted-Lowery concept</a:t>
            </a:r>
            <a:endParaRPr lang="en-US" sz="2600" dirty="0">
              <a:solidFill>
                <a:srgbClr val="002060"/>
              </a:solidFill>
            </a:endParaRPr>
          </a:p>
        </p:txBody>
      </p:sp>
      <p:sp>
        <p:nvSpPr>
          <p:cNvPr id="12" name="TextBox 11"/>
          <p:cNvSpPr txBox="1"/>
          <p:nvPr/>
        </p:nvSpPr>
        <p:spPr>
          <a:xfrm>
            <a:off x="0" y="457200"/>
            <a:ext cx="9144000" cy="1107996"/>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r>
              <a:rPr lang="en-US" sz="2200" b="1" dirty="0" smtClean="0">
                <a:solidFill>
                  <a:srgbClr val="7030A0"/>
                </a:solidFill>
              </a:rPr>
              <a:t>According to this concept, an acid is a substance (molecule or ion) which donates proton (H</a:t>
            </a:r>
            <a:r>
              <a:rPr lang="en-US" sz="2200" b="1" baseline="30000" dirty="0" smtClean="0">
                <a:solidFill>
                  <a:srgbClr val="7030A0"/>
                </a:solidFill>
              </a:rPr>
              <a:t>+</a:t>
            </a:r>
            <a:r>
              <a:rPr lang="en-US" sz="2200" b="1" dirty="0" smtClean="0">
                <a:solidFill>
                  <a:srgbClr val="7030A0"/>
                </a:solidFill>
              </a:rPr>
              <a:t> ion) to any other substance. Thus acid are proton donors. For </a:t>
            </a:r>
            <a:r>
              <a:rPr lang="en-US" sz="2200" b="1" dirty="0" err="1" smtClean="0">
                <a:solidFill>
                  <a:srgbClr val="7030A0"/>
                </a:solidFill>
              </a:rPr>
              <a:t>eg</a:t>
            </a:r>
            <a:r>
              <a:rPr lang="en-US" sz="2200" b="1" dirty="0" smtClean="0">
                <a:solidFill>
                  <a:srgbClr val="7030A0"/>
                </a:solidFill>
              </a:rPr>
              <a:t>. HCl, HNO</a:t>
            </a:r>
            <a:r>
              <a:rPr lang="en-US" sz="2200" b="1" baseline="-25000" dirty="0" smtClean="0">
                <a:solidFill>
                  <a:srgbClr val="7030A0"/>
                </a:solidFill>
              </a:rPr>
              <a:t>3</a:t>
            </a:r>
            <a:r>
              <a:rPr lang="en-US" sz="2200" b="1" dirty="0" smtClean="0">
                <a:solidFill>
                  <a:srgbClr val="7030A0"/>
                </a:solidFill>
              </a:rPr>
              <a:t>, H</a:t>
            </a:r>
            <a:r>
              <a:rPr lang="en-US" sz="2200" b="1" baseline="-25000" dirty="0" smtClean="0">
                <a:solidFill>
                  <a:srgbClr val="7030A0"/>
                </a:solidFill>
              </a:rPr>
              <a:t>2</a:t>
            </a:r>
            <a:r>
              <a:rPr lang="en-US" sz="2200" b="1" dirty="0" smtClean="0">
                <a:solidFill>
                  <a:srgbClr val="7030A0"/>
                </a:solidFill>
              </a:rPr>
              <a:t>SO</a:t>
            </a:r>
            <a:r>
              <a:rPr lang="en-US" sz="2200" b="1" baseline="-25000" dirty="0" smtClean="0">
                <a:solidFill>
                  <a:srgbClr val="7030A0"/>
                </a:solidFill>
              </a:rPr>
              <a:t>4</a:t>
            </a:r>
            <a:r>
              <a:rPr lang="en-US" sz="2200" b="1" dirty="0" smtClean="0">
                <a:solidFill>
                  <a:srgbClr val="7030A0"/>
                </a:solidFill>
              </a:rPr>
              <a:t> , HCOOH, HClO</a:t>
            </a:r>
            <a:r>
              <a:rPr lang="en-US" sz="2200" b="1" baseline="-25000" dirty="0" smtClean="0">
                <a:solidFill>
                  <a:srgbClr val="7030A0"/>
                </a:solidFill>
              </a:rPr>
              <a:t>4</a:t>
            </a:r>
            <a:r>
              <a:rPr lang="en-US" sz="2200" b="1" dirty="0" smtClean="0">
                <a:solidFill>
                  <a:srgbClr val="7030A0"/>
                </a:solidFill>
              </a:rPr>
              <a:t>, H</a:t>
            </a:r>
            <a:r>
              <a:rPr lang="en-US" sz="2200" b="1" baseline="-25000" dirty="0" smtClean="0">
                <a:solidFill>
                  <a:srgbClr val="7030A0"/>
                </a:solidFill>
              </a:rPr>
              <a:t>2</a:t>
            </a:r>
            <a:r>
              <a:rPr lang="en-US" sz="2200" b="1" dirty="0" smtClean="0">
                <a:solidFill>
                  <a:srgbClr val="7030A0"/>
                </a:solidFill>
              </a:rPr>
              <a:t>O etc.</a:t>
            </a:r>
          </a:p>
        </p:txBody>
      </p:sp>
      <p:grpSp>
        <p:nvGrpSpPr>
          <p:cNvPr id="67" name="Group 66"/>
          <p:cNvGrpSpPr/>
          <p:nvPr/>
        </p:nvGrpSpPr>
        <p:grpSpPr>
          <a:xfrm>
            <a:off x="0" y="1600200"/>
            <a:ext cx="4419600" cy="826532"/>
            <a:chOff x="0" y="1600200"/>
            <a:chExt cx="4419600" cy="826532"/>
          </a:xfrm>
        </p:grpSpPr>
        <p:sp>
          <p:nvSpPr>
            <p:cNvPr id="14" name="TextBox 13"/>
            <p:cNvSpPr txBox="1"/>
            <p:nvPr/>
          </p:nvSpPr>
          <p:spPr>
            <a:xfrm>
              <a:off x="0" y="1600200"/>
              <a:ext cx="1360822" cy="430887"/>
            </a:xfrm>
            <a:prstGeom prst="rect">
              <a:avLst/>
            </a:prstGeom>
            <a:noFill/>
          </p:spPr>
          <p:txBody>
            <a:bodyPr wrap="none" rtlCol="0">
              <a:spAutoFit/>
            </a:bodyPr>
            <a:lstStyle/>
            <a:p>
              <a:r>
                <a:rPr lang="en-US" sz="2200" b="1" dirty="0" smtClean="0"/>
                <a:t>CH</a:t>
              </a:r>
              <a:r>
                <a:rPr lang="en-US" sz="2200" b="1" baseline="-25000" dirty="0" smtClean="0"/>
                <a:t>3</a:t>
              </a:r>
              <a:r>
                <a:rPr lang="en-US" sz="2200" b="1" dirty="0" smtClean="0"/>
                <a:t>COOH</a:t>
              </a:r>
              <a:endParaRPr lang="en-US" sz="2200" b="1" baseline="-25000" dirty="0"/>
            </a:p>
          </p:txBody>
        </p:sp>
        <p:cxnSp>
          <p:nvCxnSpPr>
            <p:cNvPr id="15" name="Straight Arrow Connector 14"/>
            <p:cNvCxnSpPr/>
            <p:nvPr/>
          </p:nvCxnSpPr>
          <p:spPr>
            <a:xfrm>
              <a:off x="2971800" y="1828800"/>
              <a:ext cx="14478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20" name="TextBox 19"/>
            <p:cNvSpPr txBox="1"/>
            <p:nvPr/>
          </p:nvSpPr>
          <p:spPr>
            <a:xfrm>
              <a:off x="1905000" y="1600200"/>
              <a:ext cx="647934" cy="430887"/>
            </a:xfrm>
            <a:prstGeom prst="rect">
              <a:avLst/>
            </a:prstGeom>
            <a:noFill/>
          </p:spPr>
          <p:txBody>
            <a:bodyPr wrap="none" rtlCol="0">
              <a:spAutoFit/>
            </a:bodyPr>
            <a:lstStyle/>
            <a:p>
              <a:r>
                <a:rPr lang="en-US" sz="2200" b="1" dirty="0" smtClean="0"/>
                <a:t>H</a:t>
              </a:r>
              <a:r>
                <a:rPr lang="en-US" sz="2200" b="1" baseline="-25000" dirty="0" smtClean="0"/>
                <a:t>2</a:t>
              </a:r>
              <a:r>
                <a:rPr lang="en-US" sz="2200" b="1" dirty="0" smtClean="0"/>
                <a:t>O</a:t>
              </a:r>
              <a:endParaRPr lang="en-US" sz="2200" b="1" baseline="-25000" dirty="0"/>
            </a:p>
          </p:txBody>
        </p:sp>
        <p:sp>
          <p:nvSpPr>
            <p:cNvPr id="21" name="TextBox 20"/>
            <p:cNvSpPr txBox="1"/>
            <p:nvPr/>
          </p:nvSpPr>
          <p:spPr>
            <a:xfrm>
              <a:off x="1447800" y="1600200"/>
              <a:ext cx="325730" cy="430887"/>
            </a:xfrm>
            <a:prstGeom prst="rect">
              <a:avLst/>
            </a:prstGeom>
            <a:noFill/>
          </p:spPr>
          <p:txBody>
            <a:bodyPr wrap="none" rtlCol="0">
              <a:spAutoFit/>
            </a:bodyPr>
            <a:lstStyle/>
            <a:p>
              <a:r>
                <a:rPr lang="en-US" sz="2200" b="1" dirty="0" smtClean="0"/>
                <a:t>+</a:t>
              </a:r>
              <a:endParaRPr lang="en-US" sz="2200" b="1" dirty="0"/>
            </a:p>
          </p:txBody>
        </p:sp>
        <p:sp>
          <p:nvSpPr>
            <p:cNvPr id="25" name="TextBox 24"/>
            <p:cNvSpPr txBox="1"/>
            <p:nvPr/>
          </p:nvSpPr>
          <p:spPr>
            <a:xfrm>
              <a:off x="0" y="1981200"/>
              <a:ext cx="716863" cy="369332"/>
            </a:xfrm>
            <a:prstGeom prst="rect">
              <a:avLst/>
            </a:prstGeom>
            <a:noFill/>
          </p:spPr>
          <p:txBody>
            <a:bodyPr wrap="none" rtlCol="0">
              <a:spAutoFit/>
            </a:bodyPr>
            <a:lstStyle/>
            <a:p>
              <a:r>
                <a:rPr lang="en-US" b="1" dirty="0" smtClean="0"/>
                <a:t>Acid1</a:t>
              </a:r>
              <a:endParaRPr lang="en-US" b="1" dirty="0"/>
            </a:p>
          </p:txBody>
        </p:sp>
        <p:sp>
          <p:nvSpPr>
            <p:cNvPr id="27" name="TextBox 26"/>
            <p:cNvSpPr txBox="1"/>
            <p:nvPr/>
          </p:nvSpPr>
          <p:spPr>
            <a:xfrm>
              <a:off x="1828800" y="2057400"/>
              <a:ext cx="752129" cy="369332"/>
            </a:xfrm>
            <a:prstGeom prst="rect">
              <a:avLst/>
            </a:prstGeom>
            <a:noFill/>
          </p:spPr>
          <p:txBody>
            <a:bodyPr wrap="none" rtlCol="0">
              <a:spAutoFit/>
            </a:bodyPr>
            <a:lstStyle/>
            <a:p>
              <a:r>
                <a:rPr lang="en-US" b="1" dirty="0" smtClean="0"/>
                <a:t>Base2</a:t>
              </a:r>
              <a:endParaRPr lang="en-US" b="1" dirty="0"/>
            </a:p>
          </p:txBody>
        </p:sp>
      </p:grpSp>
      <p:grpSp>
        <p:nvGrpSpPr>
          <p:cNvPr id="68" name="Group 67"/>
          <p:cNvGrpSpPr/>
          <p:nvPr/>
        </p:nvGrpSpPr>
        <p:grpSpPr>
          <a:xfrm>
            <a:off x="4876800" y="1600200"/>
            <a:ext cx="2722108" cy="838200"/>
            <a:chOff x="4876800" y="1600200"/>
            <a:chExt cx="2722108" cy="838200"/>
          </a:xfrm>
        </p:grpSpPr>
        <p:sp>
          <p:nvSpPr>
            <p:cNvPr id="22" name="TextBox 21"/>
            <p:cNvSpPr txBox="1"/>
            <p:nvPr/>
          </p:nvSpPr>
          <p:spPr>
            <a:xfrm>
              <a:off x="4876800" y="1626513"/>
              <a:ext cx="1221360" cy="430887"/>
            </a:xfrm>
            <a:prstGeom prst="rect">
              <a:avLst/>
            </a:prstGeom>
            <a:noFill/>
          </p:spPr>
          <p:txBody>
            <a:bodyPr wrap="none" rtlCol="0">
              <a:spAutoFit/>
            </a:bodyPr>
            <a:lstStyle/>
            <a:p>
              <a:r>
                <a:rPr lang="en-US" sz="2200" b="1" dirty="0" smtClean="0"/>
                <a:t>CH</a:t>
              </a:r>
              <a:r>
                <a:rPr lang="en-US" sz="2200" b="1" baseline="-25000" dirty="0" smtClean="0"/>
                <a:t>3</a:t>
              </a:r>
              <a:r>
                <a:rPr lang="en-US" sz="2200" b="1" dirty="0" smtClean="0"/>
                <a:t>COO</a:t>
              </a:r>
              <a:r>
                <a:rPr lang="en-US" sz="3200" b="1" baseline="30000" dirty="0" smtClean="0"/>
                <a:t>-</a:t>
              </a:r>
              <a:endParaRPr lang="en-US" sz="3200" b="1" baseline="30000" dirty="0"/>
            </a:p>
          </p:txBody>
        </p:sp>
        <p:sp>
          <p:nvSpPr>
            <p:cNvPr id="23" name="TextBox 22"/>
            <p:cNvSpPr txBox="1"/>
            <p:nvPr/>
          </p:nvSpPr>
          <p:spPr>
            <a:xfrm>
              <a:off x="6324600" y="1600200"/>
              <a:ext cx="325730" cy="430887"/>
            </a:xfrm>
            <a:prstGeom prst="rect">
              <a:avLst/>
            </a:prstGeom>
            <a:noFill/>
          </p:spPr>
          <p:txBody>
            <a:bodyPr wrap="none" rtlCol="0">
              <a:spAutoFit/>
            </a:bodyPr>
            <a:lstStyle/>
            <a:p>
              <a:r>
                <a:rPr lang="en-US" sz="2200" b="1" dirty="0" smtClean="0"/>
                <a:t>+</a:t>
              </a:r>
              <a:endParaRPr lang="en-US" sz="2200" b="1" dirty="0"/>
            </a:p>
          </p:txBody>
        </p:sp>
        <p:sp>
          <p:nvSpPr>
            <p:cNvPr id="24" name="TextBox 23"/>
            <p:cNvSpPr txBox="1"/>
            <p:nvPr/>
          </p:nvSpPr>
          <p:spPr>
            <a:xfrm>
              <a:off x="6858000" y="1600200"/>
              <a:ext cx="740908" cy="430887"/>
            </a:xfrm>
            <a:prstGeom prst="rect">
              <a:avLst/>
            </a:prstGeom>
            <a:noFill/>
          </p:spPr>
          <p:txBody>
            <a:bodyPr wrap="none" rtlCol="0">
              <a:spAutoFit/>
            </a:bodyPr>
            <a:lstStyle/>
            <a:p>
              <a:r>
                <a:rPr lang="en-US" sz="2200" b="1" dirty="0" smtClean="0"/>
                <a:t>H</a:t>
              </a:r>
              <a:r>
                <a:rPr lang="en-US" sz="2200" b="1" baseline="-25000" dirty="0" smtClean="0"/>
                <a:t>3</a:t>
              </a:r>
              <a:r>
                <a:rPr lang="en-US" sz="2200" b="1" dirty="0" smtClean="0"/>
                <a:t>O</a:t>
              </a:r>
              <a:r>
                <a:rPr lang="en-US" sz="2200" b="1" baseline="30000" dirty="0" smtClean="0"/>
                <a:t>+</a:t>
              </a:r>
              <a:endParaRPr lang="en-US" sz="2200" b="1" baseline="30000" dirty="0"/>
            </a:p>
          </p:txBody>
        </p:sp>
        <p:sp>
          <p:nvSpPr>
            <p:cNvPr id="26" name="TextBox 25"/>
            <p:cNvSpPr txBox="1"/>
            <p:nvPr/>
          </p:nvSpPr>
          <p:spPr>
            <a:xfrm>
              <a:off x="6858000" y="2069068"/>
              <a:ext cx="716863" cy="369332"/>
            </a:xfrm>
            <a:prstGeom prst="rect">
              <a:avLst/>
            </a:prstGeom>
            <a:noFill/>
          </p:spPr>
          <p:txBody>
            <a:bodyPr wrap="none" rtlCol="0">
              <a:spAutoFit/>
            </a:bodyPr>
            <a:lstStyle/>
            <a:p>
              <a:r>
                <a:rPr lang="en-US" b="1" dirty="0" smtClean="0"/>
                <a:t>Acid1</a:t>
              </a:r>
              <a:endParaRPr lang="en-US" b="1" dirty="0"/>
            </a:p>
          </p:txBody>
        </p:sp>
        <p:sp>
          <p:nvSpPr>
            <p:cNvPr id="28" name="TextBox 27"/>
            <p:cNvSpPr txBox="1"/>
            <p:nvPr/>
          </p:nvSpPr>
          <p:spPr>
            <a:xfrm>
              <a:off x="5105400" y="2057400"/>
              <a:ext cx="752129" cy="369332"/>
            </a:xfrm>
            <a:prstGeom prst="rect">
              <a:avLst/>
            </a:prstGeom>
            <a:noFill/>
          </p:spPr>
          <p:txBody>
            <a:bodyPr wrap="none" rtlCol="0">
              <a:spAutoFit/>
            </a:bodyPr>
            <a:lstStyle/>
            <a:p>
              <a:r>
                <a:rPr lang="en-US" b="1" dirty="0" smtClean="0"/>
                <a:t>Base2</a:t>
              </a:r>
              <a:endParaRPr lang="en-US" b="1" dirty="0"/>
            </a:p>
          </p:txBody>
        </p:sp>
      </p:grpSp>
      <p:grpSp>
        <p:nvGrpSpPr>
          <p:cNvPr id="69" name="Group 68"/>
          <p:cNvGrpSpPr/>
          <p:nvPr/>
        </p:nvGrpSpPr>
        <p:grpSpPr>
          <a:xfrm>
            <a:off x="76200" y="2514600"/>
            <a:ext cx="4364492" cy="674132"/>
            <a:chOff x="76200" y="2514600"/>
            <a:chExt cx="4364492" cy="674132"/>
          </a:xfrm>
        </p:grpSpPr>
        <p:sp>
          <p:nvSpPr>
            <p:cNvPr id="29" name="TextBox 28"/>
            <p:cNvSpPr txBox="1"/>
            <p:nvPr/>
          </p:nvSpPr>
          <p:spPr>
            <a:xfrm>
              <a:off x="228600" y="2514600"/>
              <a:ext cx="580608" cy="430887"/>
            </a:xfrm>
            <a:prstGeom prst="rect">
              <a:avLst/>
            </a:prstGeom>
            <a:noFill/>
          </p:spPr>
          <p:txBody>
            <a:bodyPr wrap="none" rtlCol="0">
              <a:spAutoFit/>
            </a:bodyPr>
            <a:lstStyle/>
            <a:p>
              <a:r>
                <a:rPr lang="en-US" sz="2200" b="1" dirty="0" err="1" smtClean="0"/>
                <a:t>HCl</a:t>
              </a:r>
              <a:endParaRPr lang="en-US" sz="2200" b="1" baseline="-25000" dirty="0"/>
            </a:p>
          </p:txBody>
        </p:sp>
        <p:cxnSp>
          <p:nvCxnSpPr>
            <p:cNvPr id="30" name="Straight Arrow Connector 29"/>
            <p:cNvCxnSpPr/>
            <p:nvPr/>
          </p:nvCxnSpPr>
          <p:spPr>
            <a:xfrm>
              <a:off x="2992892" y="2743200"/>
              <a:ext cx="14478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31" name="TextBox 30"/>
            <p:cNvSpPr txBox="1"/>
            <p:nvPr/>
          </p:nvSpPr>
          <p:spPr>
            <a:xfrm>
              <a:off x="1926092" y="2514600"/>
              <a:ext cx="647934" cy="430887"/>
            </a:xfrm>
            <a:prstGeom prst="rect">
              <a:avLst/>
            </a:prstGeom>
            <a:noFill/>
          </p:spPr>
          <p:txBody>
            <a:bodyPr wrap="none" rtlCol="0">
              <a:spAutoFit/>
            </a:bodyPr>
            <a:lstStyle/>
            <a:p>
              <a:r>
                <a:rPr lang="en-US" sz="2200" b="1" dirty="0" smtClean="0"/>
                <a:t>H</a:t>
              </a:r>
              <a:r>
                <a:rPr lang="en-US" sz="2200" b="1" baseline="-25000" dirty="0" smtClean="0"/>
                <a:t>2</a:t>
              </a:r>
              <a:r>
                <a:rPr lang="en-US" sz="2200" b="1" dirty="0" smtClean="0"/>
                <a:t>O</a:t>
              </a:r>
              <a:endParaRPr lang="en-US" sz="2200" b="1" baseline="-25000" dirty="0"/>
            </a:p>
          </p:txBody>
        </p:sp>
        <p:sp>
          <p:nvSpPr>
            <p:cNvPr id="32" name="TextBox 31"/>
            <p:cNvSpPr txBox="1"/>
            <p:nvPr/>
          </p:nvSpPr>
          <p:spPr>
            <a:xfrm>
              <a:off x="1468892" y="2514600"/>
              <a:ext cx="325730" cy="430887"/>
            </a:xfrm>
            <a:prstGeom prst="rect">
              <a:avLst/>
            </a:prstGeom>
            <a:noFill/>
          </p:spPr>
          <p:txBody>
            <a:bodyPr wrap="none" rtlCol="0">
              <a:spAutoFit/>
            </a:bodyPr>
            <a:lstStyle/>
            <a:p>
              <a:r>
                <a:rPr lang="en-US" sz="2200" b="1" dirty="0" smtClean="0"/>
                <a:t>+</a:t>
              </a:r>
              <a:endParaRPr lang="en-US" sz="2200" b="1" dirty="0"/>
            </a:p>
          </p:txBody>
        </p:sp>
        <p:sp>
          <p:nvSpPr>
            <p:cNvPr id="36" name="TextBox 35"/>
            <p:cNvSpPr txBox="1"/>
            <p:nvPr/>
          </p:nvSpPr>
          <p:spPr>
            <a:xfrm>
              <a:off x="76200" y="2819400"/>
              <a:ext cx="716863" cy="369332"/>
            </a:xfrm>
            <a:prstGeom prst="rect">
              <a:avLst/>
            </a:prstGeom>
            <a:noFill/>
          </p:spPr>
          <p:txBody>
            <a:bodyPr wrap="none" rtlCol="0">
              <a:spAutoFit/>
            </a:bodyPr>
            <a:lstStyle/>
            <a:p>
              <a:r>
                <a:rPr lang="en-US" b="1" dirty="0" smtClean="0"/>
                <a:t>Acid1</a:t>
              </a:r>
              <a:endParaRPr lang="en-US" b="1" dirty="0"/>
            </a:p>
          </p:txBody>
        </p:sp>
        <p:sp>
          <p:nvSpPr>
            <p:cNvPr id="38" name="TextBox 37"/>
            <p:cNvSpPr txBox="1"/>
            <p:nvPr/>
          </p:nvSpPr>
          <p:spPr>
            <a:xfrm>
              <a:off x="1905000" y="2819400"/>
              <a:ext cx="752129" cy="369332"/>
            </a:xfrm>
            <a:prstGeom prst="rect">
              <a:avLst/>
            </a:prstGeom>
            <a:noFill/>
          </p:spPr>
          <p:txBody>
            <a:bodyPr wrap="none" rtlCol="0">
              <a:spAutoFit/>
            </a:bodyPr>
            <a:lstStyle/>
            <a:p>
              <a:r>
                <a:rPr lang="en-US" b="1" dirty="0" smtClean="0"/>
                <a:t>Base2</a:t>
              </a:r>
              <a:endParaRPr lang="en-US" b="1" dirty="0"/>
            </a:p>
          </p:txBody>
        </p:sp>
      </p:grpSp>
      <p:grpSp>
        <p:nvGrpSpPr>
          <p:cNvPr id="70" name="Group 69"/>
          <p:cNvGrpSpPr/>
          <p:nvPr/>
        </p:nvGrpSpPr>
        <p:grpSpPr>
          <a:xfrm>
            <a:off x="5181600" y="2514600"/>
            <a:ext cx="2569708" cy="674132"/>
            <a:chOff x="5181600" y="2514600"/>
            <a:chExt cx="2569708" cy="674132"/>
          </a:xfrm>
        </p:grpSpPr>
        <p:sp>
          <p:nvSpPr>
            <p:cNvPr id="34" name="TextBox 33"/>
            <p:cNvSpPr txBox="1"/>
            <p:nvPr/>
          </p:nvSpPr>
          <p:spPr>
            <a:xfrm>
              <a:off x="6345692" y="2514600"/>
              <a:ext cx="325730" cy="430887"/>
            </a:xfrm>
            <a:prstGeom prst="rect">
              <a:avLst/>
            </a:prstGeom>
            <a:noFill/>
          </p:spPr>
          <p:txBody>
            <a:bodyPr wrap="none" rtlCol="0">
              <a:spAutoFit/>
            </a:bodyPr>
            <a:lstStyle/>
            <a:p>
              <a:r>
                <a:rPr lang="en-US" sz="2200" b="1" dirty="0" smtClean="0"/>
                <a:t>+</a:t>
              </a:r>
              <a:endParaRPr lang="en-US" sz="2200" b="1" dirty="0"/>
            </a:p>
          </p:txBody>
        </p:sp>
        <p:sp>
          <p:nvSpPr>
            <p:cNvPr id="35" name="TextBox 34"/>
            <p:cNvSpPr txBox="1"/>
            <p:nvPr/>
          </p:nvSpPr>
          <p:spPr>
            <a:xfrm>
              <a:off x="5181600" y="2514600"/>
              <a:ext cx="476412" cy="430887"/>
            </a:xfrm>
            <a:prstGeom prst="rect">
              <a:avLst/>
            </a:prstGeom>
            <a:noFill/>
          </p:spPr>
          <p:txBody>
            <a:bodyPr wrap="none" rtlCol="0">
              <a:spAutoFit/>
            </a:bodyPr>
            <a:lstStyle/>
            <a:p>
              <a:r>
                <a:rPr lang="en-US" sz="2200" b="1" dirty="0" err="1" smtClean="0"/>
                <a:t>Cl</a:t>
              </a:r>
              <a:r>
                <a:rPr lang="en-US" sz="2800" b="1" baseline="30000" dirty="0" smtClean="0"/>
                <a:t>-</a:t>
              </a:r>
              <a:endParaRPr lang="en-US" sz="2800" b="1" baseline="30000" dirty="0"/>
            </a:p>
          </p:txBody>
        </p:sp>
        <p:sp>
          <p:nvSpPr>
            <p:cNvPr id="37" name="TextBox 36"/>
            <p:cNvSpPr txBox="1"/>
            <p:nvPr/>
          </p:nvSpPr>
          <p:spPr>
            <a:xfrm>
              <a:off x="5226737" y="2819400"/>
              <a:ext cx="752129" cy="369332"/>
            </a:xfrm>
            <a:prstGeom prst="rect">
              <a:avLst/>
            </a:prstGeom>
            <a:noFill/>
          </p:spPr>
          <p:txBody>
            <a:bodyPr wrap="none" rtlCol="0">
              <a:spAutoFit/>
            </a:bodyPr>
            <a:lstStyle/>
            <a:p>
              <a:r>
                <a:rPr lang="en-US" b="1" dirty="0" smtClean="0"/>
                <a:t>Base2</a:t>
              </a:r>
              <a:endParaRPr lang="en-US" b="1" dirty="0"/>
            </a:p>
          </p:txBody>
        </p:sp>
        <p:sp>
          <p:nvSpPr>
            <p:cNvPr id="39" name="TextBox 38"/>
            <p:cNvSpPr txBox="1"/>
            <p:nvPr/>
          </p:nvSpPr>
          <p:spPr>
            <a:xfrm>
              <a:off x="7010400" y="2819400"/>
              <a:ext cx="716863" cy="369332"/>
            </a:xfrm>
            <a:prstGeom prst="rect">
              <a:avLst/>
            </a:prstGeom>
            <a:noFill/>
          </p:spPr>
          <p:txBody>
            <a:bodyPr wrap="none" rtlCol="0">
              <a:spAutoFit/>
            </a:bodyPr>
            <a:lstStyle/>
            <a:p>
              <a:r>
                <a:rPr lang="en-US" b="1" dirty="0" smtClean="0"/>
                <a:t>Acid2</a:t>
              </a:r>
              <a:endParaRPr lang="en-US" b="1" dirty="0"/>
            </a:p>
          </p:txBody>
        </p:sp>
        <p:sp>
          <p:nvSpPr>
            <p:cNvPr id="40" name="TextBox 39"/>
            <p:cNvSpPr txBox="1"/>
            <p:nvPr/>
          </p:nvSpPr>
          <p:spPr>
            <a:xfrm>
              <a:off x="7010400" y="2540913"/>
              <a:ext cx="740908" cy="430887"/>
            </a:xfrm>
            <a:prstGeom prst="rect">
              <a:avLst/>
            </a:prstGeom>
            <a:noFill/>
          </p:spPr>
          <p:txBody>
            <a:bodyPr wrap="none" rtlCol="0">
              <a:spAutoFit/>
            </a:bodyPr>
            <a:lstStyle/>
            <a:p>
              <a:r>
                <a:rPr lang="en-US" sz="2200" b="1" dirty="0" smtClean="0"/>
                <a:t>H</a:t>
              </a:r>
              <a:r>
                <a:rPr lang="en-US" sz="2200" b="1" baseline="-25000" dirty="0" smtClean="0"/>
                <a:t>3</a:t>
              </a:r>
              <a:r>
                <a:rPr lang="en-US" sz="2200" b="1" dirty="0" smtClean="0"/>
                <a:t>O</a:t>
              </a:r>
              <a:r>
                <a:rPr lang="en-US" sz="2200" b="1" baseline="30000" dirty="0" smtClean="0"/>
                <a:t>+</a:t>
              </a:r>
              <a:endParaRPr lang="en-US" sz="2200" b="1" baseline="30000" dirty="0"/>
            </a:p>
          </p:txBody>
        </p:sp>
      </p:grpSp>
      <p:sp>
        <p:nvSpPr>
          <p:cNvPr id="41" name="TextBox 40"/>
          <p:cNvSpPr txBox="1"/>
          <p:nvPr/>
        </p:nvSpPr>
        <p:spPr>
          <a:xfrm>
            <a:off x="0" y="3200400"/>
            <a:ext cx="9144000" cy="110799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just"/>
            <a:r>
              <a:rPr lang="en-US" sz="2200" b="1" dirty="0" smtClean="0">
                <a:solidFill>
                  <a:srgbClr val="7030A0"/>
                </a:solidFill>
              </a:rPr>
              <a:t>Base is a substance (molecule or ion) that accepts proton (H</a:t>
            </a:r>
            <a:r>
              <a:rPr lang="en-US" sz="2200" b="1" baseline="30000" dirty="0" smtClean="0">
                <a:solidFill>
                  <a:srgbClr val="7030A0"/>
                </a:solidFill>
              </a:rPr>
              <a:t>+</a:t>
            </a:r>
            <a:r>
              <a:rPr lang="en-US" sz="2200" b="1" dirty="0" smtClean="0">
                <a:solidFill>
                  <a:srgbClr val="7030A0"/>
                </a:solidFill>
              </a:rPr>
              <a:t> ion) from any other substance. Thus bases are proton acceptors. For </a:t>
            </a:r>
            <a:r>
              <a:rPr lang="en-US" sz="2200" b="1" dirty="0" err="1" smtClean="0">
                <a:solidFill>
                  <a:srgbClr val="7030A0"/>
                </a:solidFill>
              </a:rPr>
              <a:t>eg</a:t>
            </a:r>
            <a:r>
              <a:rPr lang="en-US" sz="2200" b="1" dirty="0" smtClean="0">
                <a:solidFill>
                  <a:srgbClr val="7030A0"/>
                </a:solidFill>
              </a:rPr>
              <a:t>. </a:t>
            </a:r>
            <a:r>
              <a:rPr lang="en-US" sz="2200" b="1" dirty="0" err="1" smtClean="0">
                <a:solidFill>
                  <a:srgbClr val="7030A0"/>
                </a:solidFill>
              </a:rPr>
              <a:t>NaOH</a:t>
            </a:r>
            <a:r>
              <a:rPr lang="en-US" sz="2200" b="1" dirty="0" smtClean="0">
                <a:solidFill>
                  <a:srgbClr val="7030A0"/>
                </a:solidFill>
              </a:rPr>
              <a:t>, KOH, NH</a:t>
            </a:r>
            <a:r>
              <a:rPr lang="en-US" sz="2200" b="1" baseline="-25000" dirty="0" smtClean="0">
                <a:solidFill>
                  <a:srgbClr val="7030A0"/>
                </a:solidFill>
              </a:rPr>
              <a:t>4</a:t>
            </a:r>
            <a:r>
              <a:rPr lang="en-US" sz="2200" b="1" dirty="0" smtClean="0">
                <a:solidFill>
                  <a:srgbClr val="7030A0"/>
                </a:solidFill>
              </a:rPr>
              <a:t>OH, NH</a:t>
            </a:r>
            <a:r>
              <a:rPr lang="en-US" sz="2200" b="1" baseline="-25000" dirty="0" smtClean="0">
                <a:solidFill>
                  <a:srgbClr val="7030A0"/>
                </a:solidFill>
              </a:rPr>
              <a:t>3</a:t>
            </a:r>
            <a:r>
              <a:rPr lang="en-US" sz="2200" b="1" dirty="0" smtClean="0">
                <a:solidFill>
                  <a:srgbClr val="7030A0"/>
                </a:solidFill>
              </a:rPr>
              <a:t>, OH-, CH3COO</a:t>
            </a:r>
            <a:r>
              <a:rPr lang="en-US" sz="2200" b="1" baseline="30000" dirty="0" smtClean="0">
                <a:solidFill>
                  <a:srgbClr val="7030A0"/>
                </a:solidFill>
              </a:rPr>
              <a:t>-</a:t>
            </a:r>
            <a:r>
              <a:rPr lang="en-US" sz="2200" b="1" dirty="0" smtClean="0">
                <a:solidFill>
                  <a:srgbClr val="7030A0"/>
                </a:solidFill>
              </a:rPr>
              <a:t> are bases.</a:t>
            </a:r>
          </a:p>
        </p:txBody>
      </p:sp>
      <p:grpSp>
        <p:nvGrpSpPr>
          <p:cNvPr id="71" name="Group 70"/>
          <p:cNvGrpSpPr/>
          <p:nvPr/>
        </p:nvGrpSpPr>
        <p:grpSpPr>
          <a:xfrm>
            <a:off x="162271" y="4343400"/>
            <a:ext cx="4430821" cy="738664"/>
            <a:chOff x="162271" y="4343400"/>
            <a:chExt cx="4430821" cy="738664"/>
          </a:xfrm>
        </p:grpSpPr>
        <p:sp>
          <p:nvSpPr>
            <p:cNvPr id="42" name="TextBox 41"/>
            <p:cNvSpPr txBox="1"/>
            <p:nvPr/>
          </p:nvSpPr>
          <p:spPr>
            <a:xfrm>
              <a:off x="381000" y="4343400"/>
              <a:ext cx="643125" cy="430887"/>
            </a:xfrm>
            <a:prstGeom prst="rect">
              <a:avLst/>
            </a:prstGeom>
            <a:noFill/>
          </p:spPr>
          <p:txBody>
            <a:bodyPr wrap="none" rtlCol="0">
              <a:spAutoFit/>
            </a:bodyPr>
            <a:lstStyle/>
            <a:p>
              <a:r>
                <a:rPr lang="en-US" sz="2200" b="1" dirty="0" smtClean="0"/>
                <a:t>NH</a:t>
              </a:r>
              <a:r>
                <a:rPr lang="en-US" sz="2200" b="1" baseline="-25000" dirty="0" smtClean="0"/>
                <a:t>3</a:t>
              </a:r>
              <a:endParaRPr lang="en-US" sz="2200" b="1" baseline="-25000" dirty="0"/>
            </a:p>
          </p:txBody>
        </p:sp>
        <p:cxnSp>
          <p:nvCxnSpPr>
            <p:cNvPr id="43" name="Straight Arrow Connector 42"/>
            <p:cNvCxnSpPr/>
            <p:nvPr/>
          </p:nvCxnSpPr>
          <p:spPr>
            <a:xfrm>
              <a:off x="3145292" y="4572000"/>
              <a:ext cx="14478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44" name="TextBox 43"/>
            <p:cNvSpPr txBox="1"/>
            <p:nvPr/>
          </p:nvSpPr>
          <p:spPr>
            <a:xfrm>
              <a:off x="2078492" y="4343400"/>
              <a:ext cx="647934" cy="430887"/>
            </a:xfrm>
            <a:prstGeom prst="rect">
              <a:avLst/>
            </a:prstGeom>
            <a:noFill/>
          </p:spPr>
          <p:txBody>
            <a:bodyPr wrap="none" rtlCol="0">
              <a:spAutoFit/>
            </a:bodyPr>
            <a:lstStyle/>
            <a:p>
              <a:r>
                <a:rPr lang="en-US" sz="2200" b="1" dirty="0" smtClean="0"/>
                <a:t>H</a:t>
              </a:r>
              <a:r>
                <a:rPr lang="en-US" sz="2200" b="1" baseline="-25000" dirty="0" smtClean="0"/>
                <a:t>2</a:t>
              </a:r>
              <a:r>
                <a:rPr lang="en-US" sz="2200" b="1" dirty="0" smtClean="0"/>
                <a:t>O</a:t>
              </a:r>
              <a:endParaRPr lang="en-US" sz="2200" b="1" baseline="-25000" dirty="0"/>
            </a:p>
          </p:txBody>
        </p:sp>
        <p:sp>
          <p:nvSpPr>
            <p:cNvPr id="45" name="TextBox 44"/>
            <p:cNvSpPr txBox="1"/>
            <p:nvPr/>
          </p:nvSpPr>
          <p:spPr>
            <a:xfrm>
              <a:off x="1295400" y="4343400"/>
              <a:ext cx="325730" cy="430887"/>
            </a:xfrm>
            <a:prstGeom prst="rect">
              <a:avLst/>
            </a:prstGeom>
            <a:noFill/>
          </p:spPr>
          <p:txBody>
            <a:bodyPr wrap="none" rtlCol="0">
              <a:spAutoFit/>
            </a:bodyPr>
            <a:lstStyle/>
            <a:p>
              <a:r>
                <a:rPr lang="en-US" sz="2200" b="1" dirty="0" smtClean="0"/>
                <a:t>+</a:t>
              </a:r>
              <a:endParaRPr lang="en-US" sz="2200" b="1" dirty="0"/>
            </a:p>
          </p:txBody>
        </p:sp>
        <p:sp>
          <p:nvSpPr>
            <p:cNvPr id="48" name="TextBox 47"/>
            <p:cNvSpPr txBox="1"/>
            <p:nvPr/>
          </p:nvSpPr>
          <p:spPr>
            <a:xfrm>
              <a:off x="2057400" y="4712732"/>
              <a:ext cx="716863" cy="369332"/>
            </a:xfrm>
            <a:prstGeom prst="rect">
              <a:avLst/>
            </a:prstGeom>
            <a:noFill/>
          </p:spPr>
          <p:txBody>
            <a:bodyPr wrap="none" rtlCol="0">
              <a:spAutoFit/>
            </a:bodyPr>
            <a:lstStyle/>
            <a:p>
              <a:r>
                <a:rPr lang="en-US" b="1" dirty="0" smtClean="0"/>
                <a:t>Acid2</a:t>
              </a:r>
              <a:endParaRPr lang="en-US" b="1" dirty="0"/>
            </a:p>
          </p:txBody>
        </p:sp>
        <p:sp>
          <p:nvSpPr>
            <p:cNvPr id="50" name="TextBox 49"/>
            <p:cNvSpPr txBox="1"/>
            <p:nvPr/>
          </p:nvSpPr>
          <p:spPr>
            <a:xfrm>
              <a:off x="162271" y="4712732"/>
              <a:ext cx="752129" cy="369332"/>
            </a:xfrm>
            <a:prstGeom prst="rect">
              <a:avLst/>
            </a:prstGeom>
            <a:noFill/>
          </p:spPr>
          <p:txBody>
            <a:bodyPr wrap="none" rtlCol="0">
              <a:spAutoFit/>
            </a:bodyPr>
            <a:lstStyle/>
            <a:p>
              <a:r>
                <a:rPr lang="en-US" b="1" dirty="0" smtClean="0"/>
                <a:t>Base1</a:t>
              </a:r>
              <a:endParaRPr lang="en-US" b="1" dirty="0"/>
            </a:p>
          </p:txBody>
        </p:sp>
      </p:grpSp>
      <p:grpSp>
        <p:nvGrpSpPr>
          <p:cNvPr id="72" name="Group 71"/>
          <p:cNvGrpSpPr/>
          <p:nvPr/>
        </p:nvGrpSpPr>
        <p:grpSpPr>
          <a:xfrm>
            <a:off x="5334000" y="4343400"/>
            <a:ext cx="2580929" cy="826532"/>
            <a:chOff x="5334000" y="4343400"/>
            <a:chExt cx="2580929" cy="826532"/>
          </a:xfrm>
        </p:grpSpPr>
        <p:sp>
          <p:nvSpPr>
            <p:cNvPr id="46" name="TextBox 45"/>
            <p:cNvSpPr txBox="1"/>
            <p:nvPr/>
          </p:nvSpPr>
          <p:spPr>
            <a:xfrm>
              <a:off x="6498092" y="4343400"/>
              <a:ext cx="325730" cy="430887"/>
            </a:xfrm>
            <a:prstGeom prst="rect">
              <a:avLst/>
            </a:prstGeom>
            <a:noFill/>
          </p:spPr>
          <p:txBody>
            <a:bodyPr wrap="none" rtlCol="0">
              <a:spAutoFit/>
            </a:bodyPr>
            <a:lstStyle/>
            <a:p>
              <a:r>
                <a:rPr lang="en-US" sz="2200" b="1" dirty="0" smtClean="0"/>
                <a:t>+</a:t>
              </a:r>
              <a:endParaRPr lang="en-US" sz="2200" b="1" dirty="0"/>
            </a:p>
          </p:txBody>
        </p:sp>
        <p:sp>
          <p:nvSpPr>
            <p:cNvPr id="47" name="TextBox 46"/>
            <p:cNvSpPr txBox="1"/>
            <p:nvPr/>
          </p:nvSpPr>
          <p:spPr>
            <a:xfrm>
              <a:off x="5334000" y="4343400"/>
              <a:ext cx="736099" cy="430887"/>
            </a:xfrm>
            <a:prstGeom prst="rect">
              <a:avLst/>
            </a:prstGeom>
            <a:noFill/>
          </p:spPr>
          <p:txBody>
            <a:bodyPr wrap="none" rtlCol="0">
              <a:spAutoFit/>
            </a:bodyPr>
            <a:lstStyle/>
            <a:p>
              <a:r>
                <a:rPr lang="en-US" sz="2200" b="1" dirty="0" smtClean="0"/>
                <a:t>NH</a:t>
              </a:r>
              <a:r>
                <a:rPr lang="en-US" sz="2200" b="1" baseline="-25000" dirty="0" smtClean="0"/>
                <a:t>4</a:t>
              </a:r>
              <a:r>
                <a:rPr lang="en-US" sz="2200" b="1" baseline="30000" dirty="0" smtClean="0"/>
                <a:t>+</a:t>
              </a:r>
              <a:endParaRPr lang="en-US" sz="2200" b="1" baseline="30000" dirty="0"/>
            </a:p>
          </p:txBody>
        </p:sp>
        <p:sp>
          <p:nvSpPr>
            <p:cNvPr id="49" name="TextBox 48"/>
            <p:cNvSpPr txBox="1"/>
            <p:nvPr/>
          </p:nvSpPr>
          <p:spPr>
            <a:xfrm>
              <a:off x="5379137" y="4800600"/>
              <a:ext cx="716863" cy="369332"/>
            </a:xfrm>
            <a:prstGeom prst="rect">
              <a:avLst/>
            </a:prstGeom>
            <a:noFill/>
          </p:spPr>
          <p:txBody>
            <a:bodyPr wrap="none" rtlCol="0">
              <a:spAutoFit/>
            </a:bodyPr>
            <a:lstStyle/>
            <a:p>
              <a:r>
                <a:rPr lang="en-US" b="1" dirty="0" smtClean="0"/>
                <a:t>Acid2</a:t>
              </a:r>
              <a:endParaRPr lang="en-US" b="1" dirty="0"/>
            </a:p>
          </p:txBody>
        </p:sp>
        <p:sp>
          <p:nvSpPr>
            <p:cNvPr id="51" name="TextBox 50"/>
            <p:cNvSpPr txBox="1"/>
            <p:nvPr/>
          </p:nvSpPr>
          <p:spPr>
            <a:xfrm>
              <a:off x="7162800" y="4724400"/>
              <a:ext cx="752129" cy="369332"/>
            </a:xfrm>
            <a:prstGeom prst="rect">
              <a:avLst/>
            </a:prstGeom>
            <a:noFill/>
          </p:spPr>
          <p:txBody>
            <a:bodyPr wrap="none" rtlCol="0">
              <a:spAutoFit/>
            </a:bodyPr>
            <a:lstStyle/>
            <a:p>
              <a:r>
                <a:rPr lang="en-US" b="1" dirty="0" smtClean="0"/>
                <a:t>Base1</a:t>
              </a:r>
              <a:endParaRPr lang="en-US" b="1" dirty="0"/>
            </a:p>
          </p:txBody>
        </p:sp>
        <p:sp>
          <p:nvSpPr>
            <p:cNvPr id="52" name="TextBox 51"/>
            <p:cNvSpPr txBox="1"/>
            <p:nvPr/>
          </p:nvSpPr>
          <p:spPr>
            <a:xfrm>
              <a:off x="7162800" y="4369713"/>
              <a:ext cx="627095" cy="430887"/>
            </a:xfrm>
            <a:prstGeom prst="rect">
              <a:avLst/>
            </a:prstGeom>
            <a:noFill/>
          </p:spPr>
          <p:txBody>
            <a:bodyPr wrap="none" rtlCol="0">
              <a:spAutoFit/>
            </a:bodyPr>
            <a:lstStyle/>
            <a:p>
              <a:r>
                <a:rPr lang="en-US" sz="2200" b="1" dirty="0" smtClean="0"/>
                <a:t>OH</a:t>
              </a:r>
              <a:r>
                <a:rPr lang="en-US" sz="2800" b="1" baseline="30000" dirty="0" smtClean="0"/>
                <a:t>-</a:t>
              </a:r>
              <a:endParaRPr lang="en-US" sz="2800" b="1" baseline="30000" dirty="0"/>
            </a:p>
          </p:txBody>
        </p:sp>
      </p:grpSp>
      <p:grpSp>
        <p:nvGrpSpPr>
          <p:cNvPr id="74" name="Group 73"/>
          <p:cNvGrpSpPr/>
          <p:nvPr/>
        </p:nvGrpSpPr>
        <p:grpSpPr>
          <a:xfrm>
            <a:off x="5257800" y="5269468"/>
            <a:ext cx="2580929" cy="738664"/>
            <a:chOff x="5257800" y="5269468"/>
            <a:chExt cx="2580929" cy="738664"/>
          </a:xfrm>
        </p:grpSpPr>
        <p:sp>
          <p:nvSpPr>
            <p:cNvPr id="58" name="TextBox 57"/>
            <p:cNvSpPr txBox="1"/>
            <p:nvPr/>
          </p:nvSpPr>
          <p:spPr>
            <a:xfrm>
              <a:off x="6421892" y="5269468"/>
              <a:ext cx="325730" cy="430887"/>
            </a:xfrm>
            <a:prstGeom prst="rect">
              <a:avLst/>
            </a:prstGeom>
            <a:noFill/>
          </p:spPr>
          <p:txBody>
            <a:bodyPr wrap="none" rtlCol="0">
              <a:spAutoFit/>
            </a:bodyPr>
            <a:lstStyle/>
            <a:p>
              <a:r>
                <a:rPr lang="en-US" sz="2200" b="1" dirty="0" smtClean="0"/>
                <a:t>+</a:t>
              </a:r>
              <a:endParaRPr lang="en-US" sz="2200" b="1" dirty="0"/>
            </a:p>
          </p:txBody>
        </p:sp>
        <p:sp>
          <p:nvSpPr>
            <p:cNvPr id="59" name="TextBox 58"/>
            <p:cNvSpPr txBox="1"/>
            <p:nvPr/>
          </p:nvSpPr>
          <p:spPr>
            <a:xfrm>
              <a:off x="5257800" y="5269468"/>
              <a:ext cx="736099" cy="430887"/>
            </a:xfrm>
            <a:prstGeom prst="rect">
              <a:avLst/>
            </a:prstGeom>
            <a:noFill/>
          </p:spPr>
          <p:txBody>
            <a:bodyPr wrap="none" rtlCol="0">
              <a:spAutoFit/>
            </a:bodyPr>
            <a:lstStyle/>
            <a:p>
              <a:r>
                <a:rPr lang="en-US" sz="2200" b="1" dirty="0" smtClean="0"/>
                <a:t>NH</a:t>
              </a:r>
              <a:r>
                <a:rPr lang="en-US" sz="2200" b="1" baseline="-25000" dirty="0" smtClean="0"/>
                <a:t>4</a:t>
              </a:r>
              <a:r>
                <a:rPr lang="en-US" sz="2200" b="1" baseline="30000" dirty="0" smtClean="0"/>
                <a:t>+</a:t>
              </a:r>
              <a:endParaRPr lang="en-US" sz="2200" b="1" baseline="30000" dirty="0"/>
            </a:p>
          </p:txBody>
        </p:sp>
        <p:sp>
          <p:nvSpPr>
            <p:cNvPr id="60" name="TextBox 59"/>
            <p:cNvSpPr txBox="1"/>
            <p:nvPr/>
          </p:nvSpPr>
          <p:spPr>
            <a:xfrm>
              <a:off x="5302937" y="5638800"/>
              <a:ext cx="716863" cy="369332"/>
            </a:xfrm>
            <a:prstGeom prst="rect">
              <a:avLst/>
            </a:prstGeom>
            <a:noFill/>
          </p:spPr>
          <p:txBody>
            <a:bodyPr wrap="none" rtlCol="0">
              <a:spAutoFit/>
            </a:bodyPr>
            <a:lstStyle/>
            <a:p>
              <a:r>
                <a:rPr lang="en-US" b="1" dirty="0" smtClean="0"/>
                <a:t>Acid2</a:t>
              </a:r>
              <a:endParaRPr lang="en-US" b="1" dirty="0"/>
            </a:p>
          </p:txBody>
        </p:sp>
        <p:sp>
          <p:nvSpPr>
            <p:cNvPr id="61" name="TextBox 60"/>
            <p:cNvSpPr txBox="1"/>
            <p:nvPr/>
          </p:nvSpPr>
          <p:spPr>
            <a:xfrm>
              <a:off x="7086600" y="5638800"/>
              <a:ext cx="752129" cy="369332"/>
            </a:xfrm>
            <a:prstGeom prst="rect">
              <a:avLst/>
            </a:prstGeom>
            <a:noFill/>
          </p:spPr>
          <p:txBody>
            <a:bodyPr wrap="none" rtlCol="0">
              <a:spAutoFit/>
            </a:bodyPr>
            <a:lstStyle/>
            <a:p>
              <a:r>
                <a:rPr lang="en-US" b="1" dirty="0" smtClean="0"/>
                <a:t>Base2</a:t>
              </a:r>
              <a:endParaRPr lang="en-US" b="1" dirty="0"/>
            </a:p>
          </p:txBody>
        </p:sp>
        <p:sp>
          <p:nvSpPr>
            <p:cNvPr id="62" name="TextBox 61"/>
            <p:cNvSpPr txBox="1"/>
            <p:nvPr/>
          </p:nvSpPr>
          <p:spPr>
            <a:xfrm>
              <a:off x="7086600" y="5295781"/>
              <a:ext cx="476412" cy="430887"/>
            </a:xfrm>
            <a:prstGeom prst="rect">
              <a:avLst/>
            </a:prstGeom>
            <a:noFill/>
          </p:spPr>
          <p:txBody>
            <a:bodyPr wrap="none" rtlCol="0">
              <a:spAutoFit/>
            </a:bodyPr>
            <a:lstStyle/>
            <a:p>
              <a:r>
                <a:rPr lang="en-US" sz="2200" b="1" dirty="0" err="1" smtClean="0"/>
                <a:t>Cl</a:t>
              </a:r>
              <a:r>
                <a:rPr lang="en-US" sz="2800" b="1" baseline="30000" dirty="0" smtClean="0"/>
                <a:t>-</a:t>
              </a:r>
              <a:endParaRPr lang="en-US" sz="2800" b="1" baseline="30000" dirty="0"/>
            </a:p>
          </p:txBody>
        </p:sp>
      </p:grpSp>
      <p:grpSp>
        <p:nvGrpSpPr>
          <p:cNvPr id="73" name="Group 72"/>
          <p:cNvGrpSpPr/>
          <p:nvPr/>
        </p:nvGrpSpPr>
        <p:grpSpPr>
          <a:xfrm>
            <a:off x="304800" y="5181600"/>
            <a:ext cx="4267200" cy="838200"/>
            <a:chOff x="304800" y="5181600"/>
            <a:chExt cx="4267200" cy="838200"/>
          </a:xfrm>
        </p:grpSpPr>
        <p:sp>
          <p:nvSpPr>
            <p:cNvPr id="53" name="TextBox 52"/>
            <p:cNvSpPr txBox="1"/>
            <p:nvPr/>
          </p:nvSpPr>
          <p:spPr>
            <a:xfrm>
              <a:off x="304800" y="5181600"/>
              <a:ext cx="580608" cy="430887"/>
            </a:xfrm>
            <a:prstGeom prst="rect">
              <a:avLst/>
            </a:prstGeom>
            <a:noFill/>
          </p:spPr>
          <p:txBody>
            <a:bodyPr wrap="none" rtlCol="0">
              <a:spAutoFit/>
            </a:bodyPr>
            <a:lstStyle/>
            <a:p>
              <a:r>
                <a:rPr lang="en-US" sz="2200" b="1" dirty="0" err="1" smtClean="0"/>
                <a:t>HCl</a:t>
              </a:r>
              <a:endParaRPr lang="en-US" sz="2200" b="1" baseline="-25000" dirty="0"/>
            </a:p>
          </p:txBody>
        </p:sp>
        <p:sp>
          <p:nvSpPr>
            <p:cNvPr id="54" name="TextBox 53"/>
            <p:cNvSpPr txBox="1"/>
            <p:nvPr/>
          </p:nvSpPr>
          <p:spPr>
            <a:xfrm>
              <a:off x="304800" y="5638800"/>
              <a:ext cx="716863" cy="369332"/>
            </a:xfrm>
            <a:prstGeom prst="rect">
              <a:avLst/>
            </a:prstGeom>
            <a:noFill/>
          </p:spPr>
          <p:txBody>
            <a:bodyPr wrap="none" rtlCol="0">
              <a:spAutoFit/>
            </a:bodyPr>
            <a:lstStyle/>
            <a:p>
              <a:r>
                <a:rPr lang="en-US" b="1" dirty="0" smtClean="0"/>
                <a:t>Acid1</a:t>
              </a:r>
              <a:endParaRPr lang="en-US" b="1" dirty="0"/>
            </a:p>
          </p:txBody>
        </p:sp>
        <p:sp>
          <p:nvSpPr>
            <p:cNvPr id="55" name="TextBox 54"/>
            <p:cNvSpPr txBox="1"/>
            <p:nvPr/>
          </p:nvSpPr>
          <p:spPr>
            <a:xfrm>
              <a:off x="1971329" y="5181600"/>
              <a:ext cx="643125" cy="430887"/>
            </a:xfrm>
            <a:prstGeom prst="rect">
              <a:avLst/>
            </a:prstGeom>
            <a:noFill/>
          </p:spPr>
          <p:txBody>
            <a:bodyPr wrap="none" rtlCol="0">
              <a:spAutoFit/>
            </a:bodyPr>
            <a:lstStyle/>
            <a:p>
              <a:r>
                <a:rPr lang="en-US" sz="2200" b="1" dirty="0" smtClean="0"/>
                <a:t>NH</a:t>
              </a:r>
              <a:r>
                <a:rPr lang="en-US" sz="2200" b="1" baseline="-25000" dirty="0" smtClean="0"/>
                <a:t>3</a:t>
              </a:r>
              <a:endParaRPr lang="en-US" sz="2200" b="1" baseline="-25000" dirty="0"/>
            </a:p>
          </p:txBody>
        </p:sp>
        <p:sp>
          <p:nvSpPr>
            <p:cNvPr id="56" name="TextBox 55"/>
            <p:cNvSpPr txBox="1"/>
            <p:nvPr/>
          </p:nvSpPr>
          <p:spPr>
            <a:xfrm>
              <a:off x="1838671" y="5650468"/>
              <a:ext cx="752129" cy="369332"/>
            </a:xfrm>
            <a:prstGeom prst="rect">
              <a:avLst/>
            </a:prstGeom>
            <a:noFill/>
          </p:spPr>
          <p:txBody>
            <a:bodyPr wrap="none" rtlCol="0">
              <a:spAutoFit/>
            </a:bodyPr>
            <a:lstStyle/>
            <a:p>
              <a:r>
                <a:rPr lang="en-US" b="1" dirty="0" smtClean="0"/>
                <a:t>Base1</a:t>
              </a:r>
              <a:endParaRPr lang="en-US" b="1" dirty="0"/>
            </a:p>
          </p:txBody>
        </p:sp>
        <p:sp>
          <p:nvSpPr>
            <p:cNvPr id="57" name="TextBox 56"/>
            <p:cNvSpPr txBox="1"/>
            <p:nvPr/>
          </p:nvSpPr>
          <p:spPr>
            <a:xfrm>
              <a:off x="1295400" y="5181600"/>
              <a:ext cx="325730" cy="430887"/>
            </a:xfrm>
            <a:prstGeom prst="rect">
              <a:avLst/>
            </a:prstGeom>
            <a:noFill/>
          </p:spPr>
          <p:txBody>
            <a:bodyPr wrap="none" rtlCol="0">
              <a:spAutoFit/>
            </a:bodyPr>
            <a:lstStyle/>
            <a:p>
              <a:r>
                <a:rPr lang="en-US" sz="2200" b="1" dirty="0" smtClean="0"/>
                <a:t>+</a:t>
              </a:r>
              <a:endParaRPr lang="en-US" sz="2200" b="1" dirty="0"/>
            </a:p>
          </p:txBody>
        </p:sp>
        <p:cxnSp>
          <p:nvCxnSpPr>
            <p:cNvPr id="63" name="Straight Arrow Connector 62"/>
            <p:cNvCxnSpPr/>
            <p:nvPr/>
          </p:nvCxnSpPr>
          <p:spPr>
            <a:xfrm>
              <a:off x="3124200" y="5408612"/>
              <a:ext cx="14478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grpSp>
      <p:sp>
        <p:nvSpPr>
          <p:cNvPr id="66" name="TextBox 65"/>
          <p:cNvSpPr txBox="1"/>
          <p:nvPr/>
        </p:nvSpPr>
        <p:spPr>
          <a:xfrm>
            <a:off x="0" y="6088559"/>
            <a:ext cx="9144000" cy="76944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en-US" sz="2200" b="1" dirty="0" smtClean="0">
                <a:solidFill>
                  <a:srgbClr val="7030A0"/>
                </a:solidFill>
              </a:rPr>
              <a:t>Such acid-base pair which are formed from one another by loss or gain of protons (H+) are called conjugate acid-base pair.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bg/>
                                          </p:spTgt>
                                        </p:tgtEl>
                                        <p:attrNameLst>
                                          <p:attrName>style.visibility</p:attrName>
                                        </p:attrNameLst>
                                      </p:cBhvr>
                                      <p:to>
                                        <p:strVal val="visible"/>
                                      </p:to>
                                    </p:set>
                                    <p:anim calcmode="lin" valueType="num">
                                      <p:cBhvr additive="base">
                                        <p:cTn id="7" dur="500" fill="hold"/>
                                        <p:tgtEl>
                                          <p:spTgt spid="11">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1">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xEl>
                                              <p:pRg st="0" end="0"/>
                                            </p:txEl>
                                          </p:spTgt>
                                        </p:tgtEl>
                                        <p:attrNameLst>
                                          <p:attrName>style.visibility</p:attrName>
                                        </p:attrNameLst>
                                      </p:cBhvr>
                                      <p:to>
                                        <p:strVal val="visible"/>
                                      </p:to>
                                    </p:set>
                                    <p:anim calcmode="lin" valueType="num">
                                      <p:cBhvr additive="base">
                                        <p:cTn id="13"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bg/>
                                          </p:spTgt>
                                        </p:tgtEl>
                                        <p:attrNameLst>
                                          <p:attrName>style.visibility</p:attrName>
                                        </p:attrNameLst>
                                      </p:cBhvr>
                                      <p:to>
                                        <p:strVal val="visible"/>
                                      </p:to>
                                    </p:set>
                                    <p:anim calcmode="lin" valueType="num">
                                      <p:cBhvr additive="base">
                                        <p:cTn id="19" dur="500" fill="hold"/>
                                        <p:tgtEl>
                                          <p:spTgt spid="12">
                                            <p:bg/>
                                          </p:spTgt>
                                        </p:tgtEl>
                                        <p:attrNameLst>
                                          <p:attrName>ppt_x</p:attrName>
                                        </p:attrNameLst>
                                      </p:cBhvr>
                                      <p:tavLst>
                                        <p:tav tm="0">
                                          <p:val>
                                            <p:strVal val="#ppt_x"/>
                                          </p:val>
                                        </p:tav>
                                        <p:tav tm="100000">
                                          <p:val>
                                            <p:strVal val="#ppt_x"/>
                                          </p:val>
                                        </p:tav>
                                      </p:tavLst>
                                    </p:anim>
                                    <p:anim calcmode="lin" valueType="num">
                                      <p:cBhvr additive="base">
                                        <p:cTn id="20" dur="500" fill="hold"/>
                                        <p:tgtEl>
                                          <p:spTgt spid="12">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xEl>
                                              <p:pRg st="0" end="0"/>
                                            </p:txEl>
                                          </p:spTgt>
                                        </p:tgtEl>
                                        <p:attrNameLst>
                                          <p:attrName>style.visibility</p:attrName>
                                        </p:attrNameLst>
                                      </p:cBhvr>
                                      <p:to>
                                        <p:strVal val="visible"/>
                                      </p:to>
                                    </p:set>
                                    <p:anim calcmode="lin" valueType="num">
                                      <p:cBhvr additive="base">
                                        <p:cTn id="25"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7"/>
                                        </p:tgtEl>
                                        <p:attrNameLst>
                                          <p:attrName>style.visibility</p:attrName>
                                        </p:attrNameLst>
                                      </p:cBhvr>
                                      <p:to>
                                        <p:strVal val="visible"/>
                                      </p:to>
                                    </p:set>
                                    <p:anim calcmode="lin" valueType="num">
                                      <p:cBhvr additive="base">
                                        <p:cTn id="31" dur="500" fill="hold"/>
                                        <p:tgtEl>
                                          <p:spTgt spid="67"/>
                                        </p:tgtEl>
                                        <p:attrNameLst>
                                          <p:attrName>ppt_x</p:attrName>
                                        </p:attrNameLst>
                                      </p:cBhvr>
                                      <p:tavLst>
                                        <p:tav tm="0">
                                          <p:val>
                                            <p:strVal val="#ppt_x"/>
                                          </p:val>
                                        </p:tav>
                                        <p:tav tm="100000">
                                          <p:val>
                                            <p:strVal val="#ppt_x"/>
                                          </p:val>
                                        </p:tav>
                                      </p:tavLst>
                                    </p:anim>
                                    <p:anim calcmode="lin" valueType="num">
                                      <p:cBhvr additive="base">
                                        <p:cTn id="32" dur="500" fill="hold"/>
                                        <p:tgtEl>
                                          <p:spTgt spid="6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8"/>
                                        </p:tgtEl>
                                        <p:attrNameLst>
                                          <p:attrName>style.visibility</p:attrName>
                                        </p:attrNameLst>
                                      </p:cBhvr>
                                      <p:to>
                                        <p:strVal val="visible"/>
                                      </p:to>
                                    </p:set>
                                    <p:anim calcmode="lin" valueType="num">
                                      <p:cBhvr additive="base">
                                        <p:cTn id="37" dur="500" fill="hold"/>
                                        <p:tgtEl>
                                          <p:spTgt spid="68"/>
                                        </p:tgtEl>
                                        <p:attrNameLst>
                                          <p:attrName>ppt_x</p:attrName>
                                        </p:attrNameLst>
                                      </p:cBhvr>
                                      <p:tavLst>
                                        <p:tav tm="0">
                                          <p:val>
                                            <p:strVal val="#ppt_x"/>
                                          </p:val>
                                        </p:tav>
                                        <p:tav tm="100000">
                                          <p:val>
                                            <p:strVal val="#ppt_x"/>
                                          </p:val>
                                        </p:tav>
                                      </p:tavLst>
                                    </p:anim>
                                    <p:anim calcmode="lin" valueType="num">
                                      <p:cBhvr additive="base">
                                        <p:cTn id="38" dur="500" fill="hold"/>
                                        <p:tgtEl>
                                          <p:spTgt spid="6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9"/>
                                        </p:tgtEl>
                                        <p:attrNameLst>
                                          <p:attrName>style.visibility</p:attrName>
                                        </p:attrNameLst>
                                      </p:cBhvr>
                                      <p:to>
                                        <p:strVal val="visible"/>
                                      </p:to>
                                    </p:set>
                                    <p:anim calcmode="lin" valueType="num">
                                      <p:cBhvr additive="base">
                                        <p:cTn id="43" dur="500" fill="hold"/>
                                        <p:tgtEl>
                                          <p:spTgt spid="69"/>
                                        </p:tgtEl>
                                        <p:attrNameLst>
                                          <p:attrName>ppt_x</p:attrName>
                                        </p:attrNameLst>
                                      </p:cBhvr>
                                      <p:tavLst>
                                        <p:tav tm="0">
                                          <p:val>
                                            <p:strVal val="#ppt_x"/>
                                          </p:val>
                                        </p:tav>
                                        <p:tav tm="100000">
                                          <p:val>
                                            <p:strVal val="#ppt_x"/>
                                          </p:val>
                                        </p:tav>
                                      </p:tavLst>
                                    </p:anim>
                                    <p:anim calcmode="lin" valueType="num">
                                      <p:cBhvr additive="base">
                                        <p:cTn id="44" dur="500" fill="hold"/>
                                        <p:tgtEl>
                                          <p:spTgt spid="6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70"/>
                                        </p:tgtEl>
                                        <p:attrNameLst>
                                          <p:attrName>style.visibility</p:attrName>
                                        </p:attrNameLst>
                                      </p:cBhvr>
                                      <p:to>
                                        <p:strVal val="visible"/>
                                      </p:to>
                                    </p:set>
                                    <p:anim calcmode="lin" valueType="num">
                                      <p:cBhvr additive="base">
                                        <p:cTn id="49" dur="500" fill="hold"/>
                                        <p:tgtEl>
                                          <p:spTgt spid="70"/>
                                        </p:tgtEl>
                                        <p:attrNameLst>
                                          <p:attrName>ppt_x</p:attrName>
                                        </p:attrNameLst>
                                      </p:cBhvr>
                                      <p:tavLst>
                                        <p:tav tm="0">
                                          <p:val>
                                            <p:strVal val="#ppt_x"/>
                                          </p:val>
                                        </p:tav>
                                        <p:tav tm="100000">
                                          <p:val>
                                            <p:strVal val="#ppt_x"/>
                                          </p:val>
                                        </p:tav>
                                      </p:tavLst>
                                    </p:anim>
                                    <p:anim calcmode="lin" valueType="num">
                                      <p:cBhvr additive="base">
                                        <p:cTn id="50" dur="500" fill="hold"/>
                                        <p:tgtEl>
                                          <p:spTgt spid="70"/>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1">
                                            <p:bg/>
                                          </p:spTgt>
                                        </p:tgtEl>
                                        <p:attrNameLst>
                                          <p:attrName>style.visibility</p:attrName>
                                        </p:attrNameLst>
                                      </p:cBhvr>
                                      <p:to>
                                        <p:strVal val="visible"/>
                                      </p:to>
                                    </p:set>
                                    <p:anim calcmode="lin" valueType="num">
                                      <p:cBhvr additive="base">
                                        <p:cTn id="55" dur="500" fill="hold"/>
                                        <p:tgtEl>
                                          <p:spTgt spid="41">
                                            <p:bg/>
                                          </p:spTgt>
                                        </p:tgtEl>
                                        <p:attrNameLst>
                                          <p:attrName>ppt_x</p:attrName>
                                        </p:attrNameLst>
                                      </p:cBhvr>
                                      <p:tavLst>
                                        <p:tav tm="0">
                                          <p:val>
                                            <p:strVal val="#ppt_x"/>
                                          </p:val>
                                        </p:tav>
                                        <p:tav tm="100000">
                                          <p:val>
                                            <p:strVal val="#ppt_x"/>
                                          </p:val>
                                        </p:tav>
                                      </p:tavLst>
                                    </p:anim>
                                    <p:anim calcmode="lin" valueType="num">
                                      <p:cBhvr additive="base">
                                        <p:cTn id="56" dur="500" fill="hold"/>
                                        <p:tgtEl>
                                          <p:spTgt spid="41">
                                            <p:bg/>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41">
                                            <p:txEl>
                                              <p:pRg st="0" end="0"/>
                                            </p:txEl>
                                          </p:spTgt>
                                        </p:tgtEl>
                                        <p:attrNameLst>
                                          <p:attrName>style.visibility</p:attrName>
                                        </p:attrNameLst>
                                      </p:cBhvr>
                                      <p:to>
                                        <p:strVal val="visible"/>
                                      </p:to>
                                    </p:set>
                                    <p:anim calcmode="lin" valueType="num">
                                      <p:cBhvr additive="base">
                                        <p:cTn id="61" dur="500" fill="hold"/>
                                        <p:tgtEl>
                                          <p:spTgt spid="41">
                                            <p:txEl>
                                              <p:pRg st="0" end="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71"/>
                                        </p:tgtEl>
                                        <p:attrNameLst>
                                          <p:attrName>style.visibility</p:attrName>
                                        </p:attrNameLst>
                                      </p:cBhvr>
                                      <p:to>
                                        <p:strVal val="visible"/>
                                      </p:to>
                                    </p:set>
                                    <p:anim calcmode="lin" valueType="num">
                                      <p:cBhvr additive="base">
                                        <p:cTn id="67" dur="500" fill="hold"/>
                                        <p:tgtEl>
                                          <p:spTgt spid="71"/>
                                        </p:tgtEl>
                                        <p:attrNameLst>
                                          <p:attrName>ppt_x</p:attrName>
                                        </p:attrNameLst>
                                      </p:cBhvr>
                                      <p:tavLst>
                                        <p:tav tm="0">
                                          <p:val>
                                            <p:strVal val="#ppt_x"/>
                                          </p:val>
                                        </p:tav>
                                        <p:tav tm="100000">
                                          <p:val>
                                            <p:strVal val="#ppt_x"/>
                                          </p:val>
                                        </p:tav>
                                      </p:tavLst>
                                    </p:anim>
                                    <p:anim calcmode="lin" valueType="num">
                                      <p:cBhvr additive="base">
                                        <p:cTn id="68" dur="500" fill="hold"/>
                                        <p:tgtEl>
                                          <p:spTgt spid="71"/>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72"/>
                                        </p:tgtEl>
                                        <p:attrNameLst>
                                          <p:attrName>style.visibility</p:attrName>
                                        </p:attrNameLst>
                                      </p:cBhvr>
                                      <p:to>
                                        <p:strVal val="visible"/>
                                      </p:to>
                                    </p:set>
                                    <p:anim calcmode="lin" valueType="num">
                                      <p:cBhvr additive="base">
                                        <p:cTn id="73" dur="500" fill="hold"/>
                                        <p:tgtEl>
                                          <p:spTgt spid="72"/>
                                        </p:tgtEl>
                                        <p:attrNameLst>
                                          <p:attrName>ppt_x</p:attrName>
                                        </p:attrNameLst>
                                      </p:cBhvr>
                                      <p:tavLst>
                                        <p:tav tm="0">
                                          <p:val>
                                            <p:strVal val="#ppt_x"/>
                                          </p:val>
                                        </p:tav>
                                        <p:tav tm="100000">
                                          <p:val>
                                            <p:strVal val="#ppt_x"/>
                                          </p:val>
                                        </p:tav>
                                      </p:tavLst>
                                    </p:anim>
                                    <p:anim calcmode="lin" valueType="num">
                                      <p:cBhvr additive="base">
                                        <p:cTn id="74" dur="500" fill="hold"/>
                                        <p:tgtEl>
                                          <p:spTgt spid="72"/>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73"/>
                                        </p:tgtEl>
                                        <p:attrNameLst>
                                          <p:attrName>style.visibility</p:attrName>
                                        </p:attrNameLst>
                                      </p:cBhvr>
                                      <p:to>
                                        <p:strVal val="visible"/>
                                      </p:to>
                                    </p:set>
                                    <p:anim calcmode="lin" valueType="num">
                                      <p:cBhvr additive="base">
                                        <p:cTn id="79" dur="500" fill="hold"/>
                                        <p:tgtEl>
                                          <p:spTgt spid="73"/>
                                        </p:tgtEl>
                                        <p:attrNameLst>
                                          <p:attrName>ppt_x</p:attrName>
                                        </p:attrNameLst>
                                      </p:cBhvr>
                                      <p:tavLst>
                                        <p:tav tm="0">
                                          <p:val>
                                            <p:strVal val="#ppt_x"/>
                                          </p:val>
                                        </p:tav>
                                        <p:tav tm="100000">
                                          <p:val>
                                            <p:strVal val="#ppt_x"/>
                                          </p:val>
                                        </p:tav>
                                      </p:tavLst>
                                    </p:anim>
                                    <p:anim calcmode="lin" valueType="num">
                                      <p:cBhvr additive="base">
                                        <p:cTn id="80" dur="500" fill="hold"/>
                                        <p:tgtEl>
                                          <p:spTgt spid="73"/>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74"/>
                                        </p:tgtEl>
                                        <p:attrNameLst>
                                          <p:attrName>style.visibility</p:attrName>
                                        </p:attrNameLst>
                                      </p:cBhvr>
                                      <p:to>
                                        <p:strVal val="visible"/>
                                      </p:to>
                                    </p:set>
                                    <p:anim calcmode="lin" valueType="num">
                                      <p:cBhvr additive="base">
                                        <p:cTn id="85" dur="500" fill="hold"/>
                                        <p:tgtEl>
                                          <p:spTgt spid="74"/>
                                        </p:tgtEl>
                                        <p:attrNameLst>
                                          <p:attrName>ppt_x</p:attrName>
                                        </p:attrNameLst>
                                      </p:cBhvr>
                                      <p:tavLst>
                                        <p:tav tm="0">
                                          <p:val>
                                            <p:strVal val="#ppt_x"/>
                                          </p:val>
                                        </p:tav>
                                        <p:tav tm="100000">
                                          <p:val>
                                            <p:strVal val="#ppt_x"/>
                                          </p:val>
                                        </p:tav>
                                      </p:tavLst>
                                    </p:anim>
                                    <p:anim calcmode="lin" valueType="num">
                                      <p:cBhvr additive="base">
                                        <p:cTn id="86" dur="500" fill="hold"/>
                                        <p:tgtEl>
                                          <p:spTgt spid="74"/>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66">
                                            <p:bg/>
                                          </p:spTgt>
                                        </p:tgtEl>
                                        <p:attrNameLst>
                                          <p:attrName>style.visibility</p:attrName>
                                        </p:attrNameLst>
                                      </p:cBhvr>
                                      <p:to>
                                        <p:strVal val="visible"/>
                                      </p:to>
                                    </p:set>
                                    <p:anim calcmode="lin" valueType="num">
                                      <p:cBhvr additive="base">
                                        <p:cTn id="91" dur="500" fill="hold"/>
                                        <p:tgtEl>
                                          <p:spTgt spid="66">
                                            <p:bg/>
                                          </p:spTgt>
                                        </p:tgtEl>
                                        <p:attrNameLst>
                                          <p:attrName>ppt_x</p:attrName>
                                        </p:attrNameLst>
                                      </p:cBhvr>
                                      <p:tavLst>
                                        <p:tav tm="0">
                                          <p:val>
                                            <p:strVal val="#ppt_x"/>
                                          </p:val>
                                        </p:tav>
                                        <p:tav tm="100000">
                                          <p:val>
                                            <p:strVal val="#ppt_x"/>
                                          </p:val>
                                        </p:tav>
                                      </p:tavLst>
                                    </p:anim>
                                    <p:anim calcmode="lin" valueType="num">
                                      <p:cBhvr additive="base">
                                        <p:cTn id="92" dur="500" fill="hold"/>
                                        <p:tgtEl>
                                          <p:spTgt spid="66">
                                            <p:bg/>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66">
                                            <p:txEl>
                                              <p:pRg st="0" end="0"/>
                                            </p:txEl>
                                          </p:spTgt>
                                        </p:tgtEl>
                                        <p:attrNameLst>
                                          <p:attrName>style.visibility</p:attrName>
                                        </p:attrNameLst>
                                      </p:cBhvr>
                                      <p:to>
                                        <p:strVal val="visible"/>
                                      </p:to>
                                    </p:set>
                                    <p:anim calcmode="lin" valueType="num">
                                      <p:cBhvr additive="base">
                                        <p:cTn id="97" dur="500" fill="hold"/>
                                        <p:tgtEl>
                                          <p:spTgt spid="66">
                                            <p:txEl>
                                              <p:pRg st="0" end="0"/>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6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animBg="1"/>
      <p:bldP spid="12" grpId="0" build="p" animBg="1"/>
      <p:bldP spid="41" grpId="0" build="p" animBg="1"/>
      <p:bldP spid="66"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49244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en-US" sz="2600" b="1" dirty="0" err="1" smtClean="0">
                <a:solidFill>
                  <a:srgbClr val="FF0000"/>
                </a:solidFill>
              </a:rPr>
              <a:t>Lux</a:t>
            </a:r>
            <a:r>
              <a:rPr lang="en-US" sz="2600" b="1" dirty="0" smtClean="0">
                <a:solidFill>
                  <a:srgbClr val="FF0000"/>
                </a:solidFill>
              </a:rPr>
              <a:t>-Flood Concept</a:t>
            </a:r>
          </a:p>
        </p:txBody>
      </p:sp>
      <p:sp>
        <p:nvSpPr>
          <p:cNvPr id="3" name="TextBox 2"/>
          <p:cNvSpPr txBox="1"/>
          <p:nvPr/>
        </p:nvSpPr>
        <p:spPr>
          <a:xfrm>
            <a:off x="0" y="533400"/>
            <a:ext cx="9144000" cy="110799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en-US" sz="2200" b="1" dirty="0" smtClean="0">
                <a:solidFill>
                  <a:srgbClr val="C00000"/>
                </a:solidFill>
              </a:rPr>
              <a:t>According to this concept the acid is the substance which accepts oxide ions and base is the substance which gives oxide ions. In short acid is an oxide ion acceptor and base is oxide ion donor. For </a:t>
            </a:r>
            <a:r>
              <a:rPr lang="en-US" sz="2200" b="1" dirty="0" err="1" smtClean="0">
                <a:solidFill>
                  <a:srgbClr val="C00000"/>
                </a:solidFill>
              </a:rPr>
              <a:t>eg</a:t>
            </a:r>
            <a:r>
              <a:rPr lang="en-US" sz="2200" b="1" dirty="0" smtClean="0">
                <a:solidFill>
                  <a:srgbClr val="C00000"/>
                </a:solidFill>
              </a:rPr>
              <a:t>.</a:t>
            </a:r>
          </a:p>
        </p:txBody>
      </p:sp>
      <p:grpSp>
        <p:nvGrpSpPr>
          <p:cNvPr id="24" name="Group 23"/>
          <p:cNvGrpSpPr/>
          <p:nvPr/>
        </p:nvGrpSpPr>
        <p:grpSpPr>
          <a:xfrm>
            <a:off x="1249281" y="2057400"/>
            <a:ext cx="4430821" cy="738664"/>
            <a:chOff x="1249281" y="2057400"/>
            <a:chExt cx="4430821" cy="738664"/>
          </a:xfrm>
        </p:grpSpPr>
        <p:sp>
          <p:nvSpPr>
            <p:cNvPr id="12" name="TextBox 11"/>
            <p:cNvSpPr txBox="1"/>
            <p:nvPr/>
          </p:nvSpPr>
          <p:spPr>
            <a:xfrm>
              <a:off x="1468010" y="2057400"/>
              <a:ext cx="663964" cy="430887"/>
            </a:xfrm>
            <a:prstGeom prst="rect">
              <a:avLst/>
            </a:prstGeom>
            <a:noFill/>
          </p:spPr>
          <p:txBody>
            <a:bodyPr wrap="none" rtlCol="0">
              <a:spAutoFit/>
            </a:bodyPr>
            <a:lstStyle/>
            <a:p>
              <a:r>
                <a:rPr lang="en-US" sz="2200" b="1" dirty="0" err="1" smtClean="0"/>
                <a:t>CaO</a:t>
              </a:r>
              <a:endParaRPr lang="en-US" sz="2200" b="1" baseline="-25000" dirty="0"/>
            </a:p>
          </p:txBody>
        </p:sp>
        <p:cxnSp>
          <p:nvCxnSpPr>
            <p:cNvPr id="13" name="Straight Arrow Connector 12"/>
            <p:cNvCxnSpPr/>
            <p:nvPr/>
          </p:nvCxnSpPr>
          <p:spPr>
            <a:xfrm>
              <a:off x="4232302" y="2286000"/>
              <a:ext cx="14478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4" name="TextBox 13"/>
            <p:cNvSpPr txBox="1"/>
            <p:nvPr/>
          </p:nvSpPr>
          <p:spPr>
            <a:xfrm>
              <a:off x="3165502" y="2057400"/>
              <a:ext cx="671979" cy="430887"/>
            </a:xfrm>
            <a:prstGeom prst="rect">
              <a:avLst/>
            </a:prstGeom>
            <a:noFill/>
          </p:spPr>
          <p:txBody>
            <a:bodyPr wrap="none" rtlCol="0">
              <a:spAutoFit/>
            </a:bodyPr>
            <a:lstStyle/>
            <a:p>
              <a:r>
                <a:rPr lang="en-US" sz="2200" b="1" dirty="0" smtClean="0"/>
                <a:t>SiO</a:t>
              </a:r>
              <a:r>
                <a:rPr lang="en-US" sz="2200" b="1" baseline="-25000" dirty="0" smtClean="0"/>
                <a:t>2</a:t>
              </a:r>
              <a:endParaRPr lang="en-US" sz="2200" b="1" baseline="-25000" dirty="0"/>
            </a:p>
          </p:txBody>
        </p:sp>
        <p:sp>
          <p:nvSpPr>
            <p:cNvPr id="15" name="TextBox 14"/>
            <p:cNvSpPr txBox="1"/>
            <p:nvPr/>
          </p:nvSpPr>
          <p:spPr>
            <a:xfrm>
              <a:off x="2708302" y="2057400"/>
              <a:ext cx="325730" cy="430887"/>
            </a:xfrm>
            <a:prstGeom prst="rect">
              <a:avLst/>
            </a:prstGeom>
            <a:noFill/>
          </p:spPr>
          <p:txBody>
            <a:bodyPr wrap="none" rtlCol="0">
              <a:spAutoFit/>
            </a:bodyPr>
            <a:lstStyle/>
            <a:p>
              <a:r>
                <a:rPr lang="en-US" sz="2200" b="1" dirty="0" smtClean="0"/>
                <a:t>+</a:t>
              </a:r>
              <a:endParaRPr lang="en-US" sz="2200" b="1" dirty="0"/>
            </a:p>
          </p:txBody>
        </p:sp>
        <p:sp>
          <p:nvSpPr>
            <p:cNvPr id="18" name="TextBox 17"/>
            <p:cNvSpPr txBox="1"/>
            <p:nvPr/>
          </p:nvSpPr>
          <p:spPr>
            <a:xfrm>
              <a:off x="3144410" y="2426732"/>
              <a:ext cx="599844" cy="369332"/>
            </a:xfrm>
            <a:prstGeom prst="rect">
              <a:avLst/>
            </a:prstGeom>
            <a:noFill/>
          </p:spPr>
          <p:txBody>
            <a:bodyPr wrap="none" rtlCol="0">
              <a:spAutoFit/>
            </a:bodyPr>
            <a:lstStyle/>
            <a:p>
              <a:r>
                <a:rPr lang="en-US" b="1" dirty="0" smtClean="0"/>
                <a:t>Acid</a:t>
              </a:r>
              <a:endParaRPr lang="en-US" b="1" dirty="0"/>
            </a:p>
          </p:txBody>
        </p:sp>
        <p:sp>
          <p:nvSpPr>
            <p:cNvPr id="20" name="TextBox 19"/>
            <p:cNvSpPr txBox="1"/>
            <p:nvPr/>
          </p:nvSpPr>
          <p:spPr>
            <a:xfrm>
              <a:off x="1249281" y="2426732"/>
              <a:ext cx="635110" cy="369332"/>
            </a:xfrm>
            <a:prstGeom prst="rect">
              <a:avLst/>
            </a:prstGeom>
            <a:noFill/>
          </p:spPr>
          <p:txBody>
            <a:bodyPr wrap="none" rtlCol="0">
              <a:spAutoFit/>
            </a:bodyPr>
            <a:lstStyle/>
            <a:p>
              <a:r>
                <a:rPr lang="en-US" b="1" dirty="0" smtClean="0"/>
                <a:t>Base</a:t>
              </a:r>
              <a:endParaRPr lang="en-US" b="1" dirty="0"/>
            </a:p>
          </p:txBody>
        </p:sp>
      </p:grpSp>
      <p:grpSp>
        <p:nvGrpSpPr>
          <p:cNvPr id="23" name="Group 22"/>
          <p:cNvGrpSpPr/>
          <p:nvPr/>
        </p:nvGrpSpPr>
        <p:grpSpPr>
          <a:xfrm>
            <a:off x="6278481" y="2057400"/>
            <a:ext cx="960519" cy="826532"/>
            <a:chOff x="6278481" y="2057400"/>
            <a:chExt cx="960519" cy="826532"/>
          </a:xfrm>
        </p:grpSpPr>
        <p:sp>
          <p:nvSpPr>
            <p:cNvPr id="34" name="TextBox 33"/>
            <p:cNvSpPr txBox="1"/>
            <p:nvPr/>
          </p:nvSpPr>
          <p:spPr>
            <a:xfrm>
              <a:off x="6278481" y="2057400"/>
              <a:ext cx="960519" cy="430887"/>
            </a:xfrm>
            <a:prstGeom prst="rect">
              <a:avLst/>
            </a:prstGeom>
            <a:noFill/>
          </p:spPr>
          <p:txBody>
            <a:bodyPr wrap="none" rtlCol="0">
              <a:spAutoFit/>
            </a:bodyPr>
            <a:lstStyle/>
            <a:p>
              <a:r>
                <a:rPr lang="en-US" sz="2200" b="1" dirty="0" smtClean="0"/>
                <a:t>CaSiO</a:t>
              </a:r>
              <a:r>
                <a:rPr lang="en-US" sz="2200" b="1" baseline="-25000" dirty="0" smtClean="0"/>
                <a:t>3</a:t>
              </a:r>
              <a:endParaRPr lang="en-US" sz="2200" b="1" baseline="-25000" dirty="0"/>
            </a:p>
          </p:txBody>
        </p:sp>
        <p:sp>
          <p:nvSpPr>
            <p:cNvPr id="35" name="TextBox 34"/>
            <p:cNvSpPr txBox="1"/>
            <p:nvPr/>
          </p:nvSpPr>
          <p:spPr>
            <a:xfrm>
              <a:off x="6507081" y="2514600"/>
              <a:ext cx="543739" cy="369332"/>
            </a:xfrm>
            <a:prstGeom prst="rect">
              <a:avLst/>
            </a:prstGeom>
            <a:noFill/>
          </p:spPr>
          <p:txBody>
            <a:bodyPr wrap="none" rtlCol="0">
              <a:spAutoFit/>
            </a:bodyPr>
            <a:lstStyle/>
            <a:p>
              <a:r>
                <a:rPr lang="en-US" b="1" dirty="0" smtClean="0"/>
                <a:t>Salt</a:t>
              </a:r>
              <a:endParaRPr lang="en-US" b="1" dirty="0"/>
            </a:p>
          </p:txBody>
        </p:sp>
      </p:grpSp>
      <p:grpSp>
        <p:nvGrpSpPr>
          <p:cNvPr id="25" name="Group 24"/>
          <p:cNvGrpSpPr/>
          <p:nvPr/>
        </p:nvGrpSpPr>
        <p:grpSpPr>
          <a:xfrm>
            <a:off x="1203162" y="2907268"/>
            <a:ext cx="4430821" cy="738664"/>
            <a:chOff x="1203162" y="2907268"/>
            <a:chExt cx="4430821" cy="738664"/>
          </a:xfrm>
        </p:grpSpPr>
        <p:grpSp>
          <p:nvGrpSpPr>
            <p:cNvPr id="21" name="Group 20"/>
            <p:cNvGrpSpPr/>
            <p:nvPr/>
          </p:nvGrpSpPr>
          <p:grpSpPr>
            <a:xfrm>
              <a:off x="1421891" y="2907268"/>
              <a:ext cx="4212092" cy="738664"/>
              <a:chOff x="1421891" y="2907268"/>
              <a:chExt cx="4212092" cy="738664"/>
            </a:xfrm>
          </p:grpSpPr>
          <p:sp>
            <p:nvSpPr>
              <p:cNvPr id="36" name="TextBox 35"/>
              <p:cNvSpPr txBox="1"/>
              <p:nvPr/>
            </p:nvSpPr>
            <p:spPr>
              <a:xfrm>
                <a:off x="1421891" y="2907268"/>
                <a:ext cx="676788" cy="430887"/>
              </a:xfrm>
              <a:prstGeom prst="rect">
                <a:avLst/>
              </a:prstGeom>
              <a:noFill/>
            </p:spPr>
            <p:txBody>
              <a:bodyPr wrap="none" rtlCol="0">
                <a:spAutoFit/>
              </a:bodyPr>
              <a:lstStyle/>
              <a:p>
                <a:r>
                  <a:rPr lang="en-US" sz="2200" b="1" dirty="0" err="1" smtClean="0"/>
                  <a:t>PbO</a:t>
                </a:r>
                <a:endParaRPr lang="en-US" sz="2200" b="1" baseline="-25000" dirty="0"/>
              </a:p>
            </p:txBody>
          </p:sp>
          <p:cxnSp>
            <p:nvCxnSpPr>
              <p:cNvPr id="37" name="Straight Arrow Connector 36"/>
              <p:cNvCxnSpPr/>
              <p:nvPr/>
            </p:nvCxnSpPr>
            <p:spPr>
              <a:xfrm>
                <a:off x="4186183" y="3135868"/>
                <a:ext cx="14478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38" name="TextBox 37"/>
              <p:cNvSpPr txBox="1"/>
              <p:nvPr/>
            </p:nvSpPr>
            <p:spPr>
              <a:xfrm>
                <a:off x="3119383" y="2907268"/>
                <a:ext cx="603050" cy="430887"/>
              </a:xfrm>
              <a:prstGeom prst="rect">
                <a:avLst/>
              </a:prstGeom>
              <a:noFill/>
            </p:spPr>
            <p:txBody>
              <a:bodyPr wrap="none" rtlCol="0">
                <a:spAutoFit/>
              </a:bodyPr>
              <a:lstStyle/>
              <a:p>
                <a:r>
                  <a:rPr lang="en-US" sz="2200" b="1" dirty="0" smtClean="0"/>
                  <a:t>SO</a:t>
                </a:r>
                <a:r>
                  <a:rPr lang="en-US" sz="2200" b="1" baseline="-25000" dirty="0" smtClean="0"/>
                  <a:t>3</a:t>
                </a:r>
                <a:endParaRPr lang="en-US" sz="2200" b="1" baseline="-25000" dirty="0"/>
              </a:p>
            </p:txBody>
          </p:sp>
          <p:sp>
            <p:nvSpPr>
              <p:cNvPr id="39" name="TextBox 38"/>
              <p:cNvSpPr txBox="1"/>
              <p:nvPr/>
            </p:nvSpPr>
            <p:spPr>
              <a:xfrm>
                <a:off x="2662183" y="2907268"/>
                <a:ext cx="325730" cy="430887"/>
              </a:xfrm>
              <a:prstGeom prst="rect">
                <a:avLst/>
              </a:prstGeom>
              <a:noFill/>
            </p:spPr>
            <p:txBody>
              <a:bodyPr wrap="none" rtlCol="0">
                <a:spAutoFit/>
              </a:bodyPr>
              <a:lstStyle/>
              <a:p>
                <a:r>
                  <a:rPr lang="en-US" sz="2200" b="1" dirty="0" smtClean="0"/>
                  <a:t>+</a:t>
                </a:r>
                <a:endParaRPr lang="en-US" sz="2200" b="1" dirty="0"/>
              </a:p>
            </p:txBody>
          </p:sp>
          <p:sp>
            <p:nvSpPr>
              <p:cNvPr id="40" name="TextBox 39"/>
              <p:cNvSpPr txBox="1"/>
              <p:nvPr/>
            </p:nvSpPr>
            <p:spPr>
              <a:xfrm>
                <a:off x="3098291" y="3276600"/>
                <a:ext cx="599844" cy="369332"/>
              </a:xfrm>
              <a:prstGeom prst="rect">
                <a:avLst/>
              </a:prstGeom>
              <a:noFill/>
            </p:spPr>
            <p:txBody>
              <a:bodyPr wrap="none" rtlCol="0">
                <a:spAutoFit/>
              </a:bodyPr>
              <a:lstStyle/>
              <a:p>
                <a:r>
                  <a:rPr lang="en-US" b="1" dirty="0" smtClean="0"/>
                  <a:t>Acid</a:t>
                </a:r>
                <a:endParaRPr lang="en-US" b="1" dirty="0"/>
              </a:p>
            </p:txBody>
          </p:sp>
        </p:grpSp>
        <p:sp>
          <p:nvSpPr>
            <p:cNvPr id="41" name="TextBox 40"/>
            <p:cNvSpPr txBox="1"/>
            <p:nvPr/>
          </p:nvSpPr>
          <p:spPr>
            <a:xfrm>
              <a:off x="1203162" y="3276600"/>
              <a:ext cx="635110" cy="369332"/>
            </a:xfrm>
            <a:prstGeom prst="rect">
              <a:avLst/>
            </a:prstGeom>
            <a:noFill/>
          </p:spPr>
          <p:txBody>
            <a:bodyPr wrap="none" rtlCol="0">
              <a:spAutoFit/>
            </a:bodyPr>
            <a:lstStyle/>
            <a:p>
              <a:r>
                <a:rPr lang="en-US" b="1" dirty="0" smtClean="0"/>
                <a:t>Base</a:t>
              </a:r>
              <a:endParaRPr lang="en-US" b="1" dirty="0"/>
            </a:p>
          </p:txBody>
        </p:sp>
      </p:grpSp>
      <p:grpSp>
        <p:nvGrpSpPr>
          <p:cNvPr id="22" name="Group 21"/>
          <p:cNvGrpSpPr/>
          <p:nvPr/>
        </p:nvGrpSpPr>
        <p:grpSpPr>
          <a:xfrm>
            <a:off x="6232362" y="2907268"/>
            <a:ext cx="904415" cy="826532"/>
            <a:chOff x="6232362" y="2907268"/>
            <a:chExt cx="904415" cy="826532"/>
          </a:xfrm>
        </p:grpSpPr>
        <p:sp>
          <p:nvSpPr>
            <p:cNvPr id="42" name="TextBox 41"/>
            <p:cNvSpPr txBox="1"/>
            <p:nvPr/>
          </p:nvSpPr>
          <p:spPr>
            <a:xfrm>
              <a:off x="6232362" y="2907268"/>
              <a:ext cx="904415" cy="430887"/>
            </a:xfrm>
            <a:prstGeom prst="rect">
              <a:avLst/>
            </a:prstGeom>
            <a:noFill/>
          </p:spPr>
          <p:txBody>
            <a:bodyPr wrap="none" rtlCol="0">
              <a:spAutoFit/>
            </a:bodyPr>
            <a:lstStyle/>
            <a:p>
              <a:r>
                <a:rPr lang="en-US" sz="2200" b="1" dirty="0" smtClean="0"/>
                <a:t>PbSO</a:t>
              </a:r>
              <a:r>
                <a:rPr lang="en-US" sz="2200" b="1" baseline="-25000" dirty="0" smtClean="0"/>
                <a:t>4</a:t>
              </a:r>
              <a:endParaRPr lang="en-US" sz="2200" b="1" baseline="-25000" dirty="0"/>
            </a:p>
          </p:txBody>
        </p:sp>
        <p:sp>
          <p:nvSpPr>
            <p:cNvPr id="43" name="TextBox 42"/>
            <p:cNvSpPr txBox="1"/>
            <p:nvPr/>
          </p:nvSpPr>
          <p:spPr>
            <a:xfrm>
              <a:off x="6460962" y="3364468"/>
              <a:ext cx="543739" cy="369332"/>
            </a:xfrm>
            <a:prstGeom prst="rect">
              <a:avLst/>
            </a:prstGeom>
            <a:noFill/>
          </p:spPr>
          <p:txBody>
            <a:bodyPr wrap="none" rtlCol="0">
              <a:spAutoFit/>
            </a:bodyPr>
            <a:lstStyle/>
            <a:p>
              <a:r>
                <a:rPr lang="en-US" b="1" dirty="0" smtClean="0"/>
                <a:t>Salt</a:t>
              </a:r>
              <a:endParaRPr lang="en-US" b="1"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additive="base">
                                        <p:cTn id="7" dur="500" fill="hold"/>
                                        <p:tgtEl>
                                          <p:spTgt spid="2">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 calcmode="lin" valueType="num">
                                      <p:cBhvr additive="base">
                                        <p:cTn id="19" dur="500" fill="hold"/>
                                        <p:tgtEl>
                                          <p:spTgt spid="3">
                                            <p:bg/>
                                          </p:spTgt>
                                        </p:tgtEl>
                                        <p:attrNameLst>
                                          <p:attrName>ppt_x</p:attrName>
                                        </p:attrNameLst>
                                      </p:cBhvr>
                                      <p:tavLst>
                                        <p:tav tm="0">
                                          <p:val>
                                            <p:strVal val="#ppt_x"/>
                                          </p:val>
                                        </p:tav>
                                        <p:tav tm="100000">
                                          <p:val>
                                            <p:strVal val="#ppt_x"/>
                                          </p:val>
                                        </p:tav>
                                      </p:tavLst>
                                    </p:anim>
                                    <p:anim calcmode="lin" valueType="num">
                                      <p:cBhvr additive="base">
                                        <p:cTn id="20"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4"/>
                                        </p:tgtEl>
                                        <p:attrNameLst>
                                          <p:attrName>style.visibility</p:attrName>
                                        </p:attrNameLst>
                                      </p:cBhvr>
                                      <p:to>
                                        <p:strVal val="visible"/>
                                      </p:to>
                                    </p:set>
                                    <p:anim calcmode="lin" valueType="num">
                                      <p:cBhvr additive="base">
                                        <p:cTn id="31" dur="500" fill="hold"/>
                                        <p:tgtEl>
                                          <p:spTgt spid="24"/>
                                        </p:tgtEl>
                                        <p:attrNameLst>
                                          <p:attrName>ppt_x</p:attrName>
                                        </p:attrNameLst>
                                      </p:cBhvr>
                                      <p:tavLst>
                                        <p:tav tm="0">
                                          <p:val>
                                            <p:strVal val="#ppt_x"/>
                                          </p:val>
                                        </p:tav>
                                        <p:tav tm="100000">
                                          <p:val>
                                            <p:strVal val="#ppt_x"/>
                                          </p:val>
                                        </p:tav>
                                      </p:tavLst>
                                    </p:anim>
                                    <p:anim calcmode="lin" valueType="num">
                                      <p:cBhvr additive="base">
                                        <p:cTn id="3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additive="base">
                                        <p:cTn id="37" dur="500" fill="hold"/>
                                        <p:tgtEl>
                                          <p:spTgt spid="23"/>
                                        </p:tgtEl>
                                        <p:attrNameLst>
                                          <p:attrName>ppt_x</p:attrName>
                                        </p:attrNameLst>
                                      </p:cBhvr>
                                      <p:tavLst>
                                        <p:tav tm="0">
                                          <p:val>
                                            <p:strVal val="#ppt_x"/>
                                          </p:val>
                                        </p:tav>
                                        <p:tav tm="100000">
                                          <p:val>
                                            <p:strVal val="#ppt_x"/>
                                          </p:val>
                                        </p:tav>
                                      </p:tavLst>
                                    </p:anim>
                                    <p:anim calcmode="lin" valueType="num">
                                      <p:cBhvr additive="base">
                                        <p:cTn id="3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5"/>
                                        </p:tgtEl>
                                        <p:attrNameLst>
                                          <p:attrName>style.visibility</p:attrName>
                                        </p:attrNameLst>
                                      </p:cBhvr>
                                      <p:to>
                                        <p:strVal val="visible"/>
                                      </p:to>
                                    </p:set>
                                    <p:anim calcmode="lin" valueType="num">
                                      <p:cBhvr additive="base">
                                        <p:cTn id="43" dur="500" fill="hold"/>
                                        <p:tgtEl>
                                          <p:spTgt spid="25"/>
                                        </p:tgtEl>
                                        <p:attrNameLst>
                                          <p:attrName>ppt_x</p:attrName>
                                        </p:attrNameLst>
                                      </p:cBhvr>
                                      <p:tavLst>
                                        <p:tav tm="0">
                                          <p:val>
                                            <p:strVal val="#ppt_x"/>
                                          </p:val>
                                        </p:tav>
                                        <p:tav tm="100000">
                                          <p:val>
                                            <p:strVal val="#ppt_x"/>
                                          </p:val>
                                        </p:tav>
                                      </p:tavLst>
                                    </p:anim>
                                    <p:anim calcmode="lin" valueType="num">
                                      <p:cBhvr additive="base">
                                        <p:cTn id="4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2"/>
                                        </p:tgtEl>
                                        <p:attrNameLst>
                                          <p:attrName>style.visibility</p:attrName>
                                        </p:attrNameLst>
                                      </p:cBhvr>
                                      <p:to>
                                        <p:strVal val="visible"/>
                                      </p:to>
                                    </p:set>
                                    <p:anim calcmode="lin" valueType="num">
                                      <p:cBhvr additive="base">
                                        <p:cTn id="49" dur="500" fill="hold"/>
                                        <p:tgtEl>
                                          <p:spTgt spid="22"/>
                                        </p:tgtEl>
                                        <p:attrNameLst>
                                          <p:attrName>ppt_x</p:attrName>
                                        </p:attrNameLst>
                                      </p:cBhvr>
                                      <p:tavLst>
                                        <p:tav tm="0">
                                          <p:val>
                                            <p:strVal val="#ppt_x"/>
                                          </p:val>
                                        </p:tav>
                                        <p:tav tm="100000">
                                          <p:val>
                                            <p:strVal val="#ppt_x"/>
                                          </p:val>
                                        </p:tav>
                                      </p:tavLst>
                                    </p:anim>
                                    <p:anim calcmode="lin" valueType="num">
                                      <p:cBhvr additive="base">
                                        <p:cTn id="5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492443"/>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just"/>
            <a:r>
              <a:rPr lang="en-US" sz="2600" b="1" dirty="0" smtClean="0">
                <a:solidFill>
                  <a:srgbClr val="FF0000"/>
                </a:solidFill>
              </a:rPr>
              <a:t> Solvent-system concept</a:t>
            </a:r>
          </a:p>
        </p:txBody>
      </p:sp>
      <p:sp>
        <p:nvSpPr>
          <p:cNvPr id="6" name="TextBox 5"/>
          <p:cNvSpPr txBox="1"/>
          <p:nvPr/>
        </p:nvSpPr>
        <p:spPr>
          <a:xfrm>
            <a:off x="0" y="602159"/>
            <a:ext cx="9144000" cy="76944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r>
              <a:rPr lang="en-US" sz="2200" b="1" dirty="0" smtClean="0">
                <a:solidFill>
                  <a:srgbClr val="C00000"/>
                </a:solidFill>
              </a:rPr>
              <a:t>According to this concept an acid is a substance which by dissolution in the solvent gives rise to cation is characteristic of that solvent. </a:t>
            </a:r>
          </a:p>
        </p:txBody>
      </p:sp>
      <p:sp>
        <p:nvSpPr>
          <p:cNvPr id="7" name="TextBox 6"/>
          <p:cNvSpPr txBox="1"/>
          <p:nvPr/>
        </p:nvSpPr>
        <p:spPr>
          <a:xfrm>
            <a:off x="0" y="1447800"/>
            <a:ext cx="9144000" cy="769441"/>
          </a:xfrm>
          <a:prstGeom prst="rect">
            <a:avLst/>
          </a:prstGeom>
          <a:ln>
            <a:solidFill>
              <a:srgbClr val="7030A0"/>
            </a:solidFill>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en-US" sz="2200" b="1" dirty="0" smtClean="0">
                <a:solidFill>
                  <a:srgbClr val="C00000"/>
                </a:solidFill>
              </a:rPr>
              <a:t>Base is a substance which by dissolution in the solvent gives rise to an anion is characteristic of that solvent. </a:t>
            </a:r>
          </a:p>
        </p:txBody>
      </p:sp>
      <p:sp>
        <p:nvSpPr>
          <p:cNvPr id="8" name="TextBox 7"/>
          <p:cNvSpPr txBox="1"/>
          <p:nvPr/>
        </p:nvSpPr>
        <p:spPr>
          <a:xfrm>
            <a:off x="0" y="2354759"/>
            <a:ext cx="9144000" cy="769441"/>
          </a:xfrm>
          <a:prstGeom prst="rect">
            <a:avLst/>
          </a:prstGeom>
          <a:ln>
            <a:solidFill>
              <a:srgbClr val="FF0000"/>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just"/>
            <a:r>
              <a:rPr lang="en-US" sz="2200" b="1" dirty="0" smtClean="0">
                <a:solidFill>
                  <a:srgbClr val="FFFF00"/>
                </a:solidFill>
              </a:rPr>
              <a:t>For </a:t>
            </a:r>
            <a:r>
              <a:rPr lang="en-US" sz="2200" b="1" dirty="0" err="1" smtClean="0">
                <a:solidFill>
                  <a:srgbClr val="FFFF00"/>
                </a:solidFill>
              </a:rPr>
              <a:t>eg</a:t>
            </a:r>
            <a:r>
              <a:rPr lang="en-US" sz="2200" b="1" dirty="0" smtClean="0">
                <a:solidFill>
                  <a:srgbClr val="FFFF00"/>
                </a:solidFill>
              </a:rPr>
              <a:t>.</a:t>
            </a:r>
          </a:p>
          <a:p>
            <a:pPr algn="just"/>
            <a:r>
              <a:rPr lang="en-US" sz="2200" b="1" dirty="0" smtClean="0">
                <a:solidFill>
                  <a:srgbClr val="FFFF00"/>
                </a:solidFill>
              </a:rPr>
              <a:t>1. The dissociation of water is represented as </a:t>
            </a:r>
          </a:p>
        </p:txBody>
      </p:sp>
      <p:grpSp>
        <p:nvGrpSpPr>
          <p:cNvPr id="35" name="Group 34"/>
          <p:cNvGrpSpPr/>
          <p:nvPr/>
        </p:nvGrpSpPr>
        <p:grpSpPr>
          <a:xfrm>
            <a:off x="1600200" y="3516868"/>
            <a:ext cx="5867777" cy="826532"/>
            <a:chOff x="2438400" y="3581400"/>
            <a:chExt cx="5867777" cy="826532"/>
          </a:xfrm>
        </p:grpSpPr>
        <p:cxnSp>
          <p:nvCxnSpPr>
            <p:cNvPr id="11" name="Straight Arrow Connector 10"/>
            <p:cNvCxnSpPr/>
            <p:nvPr/>
          </p:nvCxnSpPr>
          <p:spPr>
            <a:xfrm>
              <a:off x="3505200" y="3810000"/>
              <a:ext cx="14478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2" name="TextBox 11"/>
            <p:cNvSpPr txBox="1"/>
            <p:nvPr/>
          </p:nvSpPr>
          <p:spPr>
            <a:xfrm>
              <a:off x="2438400" y="3581400"/>
              <a:ext cx="790601" cy="430887"/>
            </a:xfrm>
            <a:prstGeom prst="rect">
              <a:avLst/>
            </a:prstGeom>
            <a:noFill/>
          </p:spPr>
          <p:txBody>
            <a:bodyPr wrap="none" rtlCol="0">
              <a:spAutoFit/>
            </a:bodyPr>
            <a:lstStyle/>
            <a:p>
              <a:r>
                <a:rPr lang="en-US" sz="2200" b="1" dirty="0" smtClean="0"/>
                <a:t>2H</a:t>
              </a:r>
              <a:r>
                <a:rPr lang="en-US" sz="2200" b="1" baseline="-25000" dirty="0" smtClean="0"/>
                <a:t>2</a:t>
              </a:r>
              <a:r>
                <a:rPr lang="en-US" sz="2200" b="1" dirty="0" smtClean="0"/>
                <a:t>O</a:t>
              </a:r>
              <a:endParaRPr lang="en-US" sz="2200" b="1" baseline="-25000" dirty="0"/>
            </a:p>
          </p:txBody>
        </p:sp>
        <p:sp>
          <p:nvSpPr>
            <p:cNvPr id="16" name="TextBox 15"/>
            <p:cNvSpPr txBox="1"/>
            <p:nvPr/>
          </p:nvSpPr>
          <p:spPr>
            <a:xfrm>
              <a:off x="6858000" y="3581400"/>
              <a:ext cx="325730" cy="430887"/>
            </a:xfrm>
            <a:prstGeom prst="rect">
              <a:avLst/>
            </a:prstGeom>
            <a:noFill/>
          </p:spPr>
          <p:txBody>
            <a:bodyPr wrap="none" rtlCol="0">
              <a:spAutoFit/>
            </a:bodyPr>
            <a:lstStyle/>
            <a:p>
              <a:r>
                <a:rPr lang="en-US" sz="2200" b="1" dirty="0" smtClean="0"/>
                <a:t>+</a:t>
              </a:r>
              <a:endParaRPr lang="en-US" sz="2200" b="1" dirty="0"/>
            </a:p>
          </p:txBody>
        </p:sp>
        <p:sp>
          <p:nvSpPr>
            <p:cNvPr id="17" name="TextBox 16"/>
            <p:cNvSpPr txBox="1"/>
            <p:nvPr/>
          </p:nvSpPr>
          <p:spPr>
            <a:xfrm>
              <a:off x="5638800" y="3581400"/>
              <a:ext cx="740908" cy="430887"/>
            </a:xfrm>
            <a:prstGeom prst="rect">
              <a:avLst/>
            </a:prstGeom>
            <a:noFill/>
          </p:spPr>
          <p:txBody>
            <a:bodyPr wrap="none" rtlCol="0">
              <a:spAutoFit/>
            </a:bodyPr>
            <a:lstStyle/>
            <a:p>
              <a:r>
                <a:rPr lang="en-US" sz="2200" b="1" dirty="0" smtClean="0"/>
                <a:t>H</a:t>
              </a:r>
              <a:r>
                <a:rPr lang="en-US" sz="2200" b="1" baseline="-25000" dirty="0" smtClean="0"/>
                <a:t>3</a:t>
              </a:r>
              <a:r>
                <a:rPr lang="en-US" sz="2200" b="1" dirty="0" smtClean="0"/>
                <a:t>O</a:t>
              </a:r>
              <a:r>
                <a:rPr lang="en-US" sz="2200" b="1" baseline="30000" dirty="0" smtClean="0"/>
                <a:t>+</a:t>
              </a:r>
              <a:endParaRPr lang="en-US" sz="2200" b="1" baseline="30000" dirty="0"/>
            </a:p>
          </p:txBody>
        </p:sp>
        <p:sp>
          <p:nvSpPr>
            <p:cNvPr id="19" name="TextBox 18"/>
            <p:cNvSpPr txBox="1"/>
            <p:nvPr/>
          </p:nvSpPr>
          <p:spPr>
            <a:xfrm>
              <a:off x="5410200" y="4038600"/>
              <a:ext cx="955711" cy="369332"/>
            </a:xfrm>
            <a:prstGeom prst="rect">
              <a:avLst/>
            </a:prstGeom>
            <a:noFill/>
          </p:spPr>
          <p:txBody>
            <a:bodyPr wrap="none" rtlCol="0">
              <a:spAutoFit/>
            </a:bodyPr>
            <a:lstStyle/>
            <a:p>
              <a:r>
                <a:rPr lang="en-US" b="1" dirty="0" smtClean="0"/>
                <a:t>Acid ion</a:t>
              </a:r>
              <a:endParaRPr lang="en-US" b="1" dirty="0"/>
            </a:p>
          </p:txBody>
        </p:sp>
        <p:sp>
          <p:nvSpPr>
            <p:cNvPr id="33" name="TextBox 32"/>
            <p:cNvSpPr txBox="1"/>
            <p:nvPr/>
          </p:nvSpPr>
          <p:spPr>
            <a:xfrm>
              <a:off x="7466135" y="3581400"/>
              <a:ext cx="611065" cy="430887"/>
            </a:xfrm>
            <a:prstGeom prst="rect">
              <a:avLst/>
            </a:prstGeom>
            <a:noFill/>
          </p:spPr>
          <p:txBody>
            <a:bodyPr wrap="none" rtlCol="0">
              <a:spAutoFit/>
            </a:bodyPr>
            <a:lstStyle/>
            <a:p>
              <a:r>
                <a:rPr lang="en-US" sz="2200" b="1" dirty="0" smtClean="0"/>
                <a:t>OH</a:t>
              </a:r>
              <a:r>
                <a:rPr lang="en-US" sz="2200" b="1" baseline="30000" dirty="0" smtClean="0"/>
                <a:t>-</a:t>
              </a:r>
              <a:endParaRPr lang="en-US" sz="2200" b="1" baseline="30000" dirty="0"/>
            </a:p>
          </p:txBody>
        </p:sp>
        <p:sp>
          <p:nvSpPr>
            <p:cNvPr id="34" name="TextBox 33"/>
            <p:cNvSpPr txBox="1"/>
            <p:nvPr/>
          </p:nvSpPr>
          <p:spPr>
            <a:xfrm>
              <a:off x="7315200" y="3974068"/>
              <a:ext cx="990977" cy="369332"/>
            </a:xfrm>
            <a:prstGeom prst="rect">
              <a:avLst/>
            </a:prstGeom>
            <a:noFill/>
          </p:spPr>
          <p:txBody>
            <a:bodyPr wrap="none" rtlCol="0">
              <a:spAutoFit/>
            </a:bodyPr>
            <a:lstStyle/>
            <a:p>
              <a:r>
                <a:rPr lang="en-US" b="1" dirty="0" smtClean="0"/>
                <a:t>Base ion</a:t>
              </a:r>
              <a:endParaRPr lang="en-US" b="1" dirty="0"/>
            </a:p>
          </p:txBody>
        </p:sp>
      </p:grpSp>
      <p:sp>
        <p:nvSpPr>
          <p:cNvPr id="37" name="TextBox 36"/>
          <p:cNvSpPr txBox="1"/>
          <p:nvPr/>
        </p:nvSpPr>
        <p:spPr>
          <a:xfrm>
            <a:off x="0" y="4649450"/>
            <a:ext cx="9144000" cy="1446550"/>
          </a:xfrm>
          <a:prstGeom prst="rect">
            <a:avLst/>
          </a:prstGeom>
          <a:solidFill>
            <a:srgbClr val="FF388C">
              <a:lumMod val="20000"/>
              <a:lumOff val="80000"/>
            </a:srgbClr>
          </a:solidFill>
          <a:ln>
            <a:solidFill>
              <a:srgbClr val="FF0000"/>
            </a:solidFill>
          </a:ln>
        </p:spPr>
        <p:txBody>
          <a:bodyPr wrap="square" rtlCol="0">
            <a:spAutoFit/>
          </a:bodyPr>
          <a:lstStyle/>
          <a:p>
            <a:pPr algn="just"/>
            <a:r>
              <a:rPr lang="en-US" sz="2200" b="1" dirty="0" smtClean="0">
                <a:solidFill>
                  <a:srgbClr val="002060"/>
                </a:solidFill>
              </a:rPr>
              <a:t>Water on auto-ionisation gives H</a:t>
            </a:r>
            <a:r>
              <a:rPr lang="en-US" sz="2200" b="1" baseline="-25000" dirty="0" smtClean="0">
                <a:solidFill>
                  <a:srgbClr val="002060"/>
                </a:solidFill>
              </a:rPr>
              <a:t>3</a:t>
            </a:r>
            <a:r>
              <a:rPr lang="en-US" sz="2200" b="1" dirty="0" smtClean="0">
                <a:solidFill>
                  <a:srgbClr val="002060"/>
                </a:solidFill>
              </a:rPr>
              <a:t>O</a:t>
            </a:r>
            <a:r>
              <a:rPr lang="en-US" sz="2200" b="1" baseline="30000" dirty="0" smtClean="0">
                <a:solidFill>
                  <a:srgbClr val="002060"/>
                </a:solidFill>
              </a:rPr>
              <a:t>+</a:t>
            </a:r>
            <a:r>
              <a:rPr lang="en-US" sz="2200" b="1" dirty="0" smtClean="0">
                <a:solidFill>
                  <a:srgbClr val="002060"/>
                </a:solidFill>
              </a:rPr>
              <a:t> and OH</a:t>
            </a:r>
            <a:r>
              <a:rPr lang="en-US" sz="2200" b="1" baseline="30000" dirty="0" smtClean="0">
                <a:solidFill>
                  <a:srgbClr val="002060"/>
                </a:solidFill>
              </a:rPr>
              <a:t>-</a:t>
            </a:r>
            <a:r>
              <a:rPr lang="en-US" sz="2200" b="1" dirty="0" smtClean="0">
                <a:solidFill>
                  <a:srgbClr val="002060"/>
                </a:solidFill>
              </a:rPr>
              <a:t> ions. Therefore any substance which gives H</a:t>
            </a:r>
            <a:r>
              <a:rPr lang="en-US" sz="2200" b="1" baseline="-25000" dirty="0" smtClean="0">
                <a:solidFill>
                  <a:srgbClr val="002060"/>
                </a:solidFill>
              </a:rPr>
              <a:t>3</a:t>
            </a:r>
            <a:r>
              <a:rPr lang="en-US" sz="2200" b="1" dirty="0" smtClean="0">
                <a:solidFill>
                  <a:srgbClr val="002060"/>
                </a:solidFill>
              </a:rPr>
              <a:t>O</a:t>
            </a:r>
            <a:r>
              <a:rPr lang="en-US" sz="2200" b="1" baseline="30000" dirty="0" smtClean="0">
                <a:solidFill>
                  <a:srgbClr val="002060"/>
                </a:solidFill>
              </a:rPr>
              <a:t>+ </a:t>
            </a:r>
            <a:r>
              <a:rPr lang="en-US" sz="2200" b="1" dirty="0" smtClean="0">
                <a:solidFill>
                  <a:srgbClr val="002060"/>
                </a:solidFill>
              </a:rPr>
              <a:t>ions in water will be treated as an acid and that which gives OH</a:t>
            </a:r>
            <a:r>
              <a:rPr lang="en-US" sz="2200" b="1" baseline="30000" dirty="0" smtClean="0">
                <a:solidFill>
                  <a:srgbClr val="002060"/>
                </a:solidFill>
              </a:rPr>
              <a:t>-</a:t>
            </a:r>
            <a:r>
              <a:rPr lang="en-US" sz="2200" b="1" dirty="0" smtClean="0">
                <a:solidFill>
                  <a:srgbClr val="002060"/>
                </a:solidFill>
              </a:rPr>
              <a:t> ions will be treated as a base. Hence in water </a:t>
            </a:r>
            <a:r>
              <a:rPr lang="en-US" sz="2200" b="1" dirty="0" err="1" smtClean="0">
                <a:solidFill>
                  <a:srgbClr val="002060"/>
                </a:solidFill>
              </a:rPr>
              <a:t>HCl</a:t>
            </a:r>
            <a:r>
              <a:rPr lang="en-US" sz="2200" b="1" dirty="0" smtClean="0">
                <a:solidFill>
                  <a:srgbClr val="002060"/>
                </a:solidFill>
              </a:rPr>
              <a:t> is an acid and </a:t>
            </a:r>
            <a:r>
              <a:rPr lang="en-US" sz="2200" b="1" dirty="0" err="1" smtClean="0">
                <a:solidFill>
                  <a:srgbClr val="002060"/>
                </a:solidFill>
              </a:rPr>
              <a:t>NaOH</a:t>
            </a:r>
            <a:r>
              <a:rPr lang="en-US" sz="2200" b="1" dirty="0" smtClean="0">
                <a:solidFill>
                  <a:srgbClr val="002060"/>
                </a:solidFill>
              </a:rPr>
              <a:t> is a base.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wipe(down)">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bg/>
                                          </p:spTgt>
                                        </p:tgtEl>
                                        <p:attrNameLst>
                                          <p:attrName>style.visibility</p:attrName>
                                        </p:attrNameLst>
                                      </p:cBhvr>
                                      <p:to>
                                        <p:strVal val="visible"/>
                                      </p:to>
                                    </p:set>
                                    <p:animEffect transition="in" filter="wipe(down)">
                                      <p:cBhvr>
                                        <p:cTn id="17" dur="500"/>
                                        <p:tgtEl>
                                          <p:spTgt spid="6">
                                            <p:bg/>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down)">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Effect transition="in" filter="wipe(down)">
                                      <p:cBhvr>
                                        <p:cTn id="27" dur="500"/>
                                        <p:tgtEl>
                                          <p:spTgt spid="7">
                                            <p:bg/>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7">
                                            <p:txEl>
                                              <p:pRg st="0" end="0"/>
                                            </p:txEl>
                                          </p:spTgt>
                                        </p:tgtEl>
                                        <p:attrNameLst>
                                          <p:attrName>style.visibility</p:attrName>
                                        </p:attrNameLst>
                                      </p:cBhvr>
                                      <p:to>
                                        <p:strVal val="visible"/>
                                      </p:to>
                                    </p:set>
                                    <p:animEffect transition="in" filter="wipe(down)">
                                      <p:cBhvr>
                                        <p:cTn id="32" dur="500"/>
                                        <p:tgtEl>
                                          <p:spTgt spid="7">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8">
                                            <p:bg/>
                                          </p:spTgt>
                                        </p:tgtEl>
                                        <p:attrNameLst>
                                          <p:attrName>style.visibility</p:attrName>
                                        </p:attrNameLst>
                                      </p:cBhvr>
                                      <p:to>
                                        <p:strVal val="visible"/>
                                      </p:to>
                                    </p:set>
                                    <p:animEffect transition="in" filter="wipe(down)">
                                      <p:cBhvr>
                                        <p:cTn id="37" dur="500"/>
                                        <p:tgtEl>
                                          <p:spTgt spid="8">
                                            <p:bg/>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8">
                                            <p:txEl>
                                              <p:pRg st="0" end="0"/>
                                            </p:txEl>
                                          </p:spTgt>
                                        </p:tgtEl>
                                        <p:attrNameLst>
                                          <p:attrName>style.visibility</p:attrName>
                                        </p:attrNameLst>
                                      </p:cBhvr>
                                      <p:to>
                                        <p:strVal val="visible"/>
                                      </p:to>
                                    </p:set>
                                    <p:animEffect transition="in" filter="wipe(down)">
                                      <p:cBhvr>
                                        <p:cTn id="42" dur="500"/>
                                        <p:tgtEl>
                                          <p:spTgt spid="8">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8">
                                            <p:txEl>
                                              <p:pRg st="1" end="1"/>
                                            </p:txEl>
                                          </p:spTgt>
                                        </p:tgtEl>
                                        <p:attrNameLst>
                                          <p:attrName>style.visibility</p:attrName>
                                        </p:attrNameLst>
                                      </p:cBhvr>
                                      <p:to>
                                        <p:strVal val="visible"/>
                                      </p:to>
                                    </p:set>
                                    <p:animEffect transition="in" filter="wipe(down)">
                                      <p:cBhvr>
                                        <p:cTn id="47" dur="500"/>
                                        <p:tgtEl>
                                          <p:spTgt spid="8">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35"/>
                                        </p:tgtEl>
                                        <p:attrNameLst>
                                          <p:attrName>style.visibility</p:attrName>
                                        </p:attrNameLst>
                                      </p:cBhvr>
                                      <p:to>
                                        <p:strVal val="visible"/>
                                      </p:to>
                                    </p:set>
                                    <p:anim calcmode="lin" valueType="num">
                                      <p:cBhvr additive="base">
                                        <p:cTn id="52" dur="500" fill="hold"/>
                                        <p:tgtEl>
                                          <p:spTgt spid="35"/>
                                        </p:tgtEl>
                                        <p:attrNameLst>
                                          <p:attrName>ppt_x</p:attrName>
                                        </p:attrNameLst>
                                      </p:cBhvr>
                                      <p:tavLst>
                                        <p:tav tm="0">
                                          <p:val>
                                            <p:strVal val="#ppt_x"/>
                                          </p:val>
                                        </p:tav>
                                        <p:tav tm="100000">
                                          <p:val>
                                            <p:strVal val="#ppt_x"/>
                                          </p:val>
                                        </p:tav>
                                      </p:tavLst>
                                    </p:anim>
                                    <p:anim calcmode="lin" valueType="num">
                                      <p:cBhvr additive="base">
                                        <p:cTn id="53"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37">
                                            <p:bg/>
                                          </p:spTgt>
                                        </p:tgtEl>
                                        <p:attrNameLst>
                                          <p:attrName>style.visibility</p:attrName>
                                        </p:attrNameLst>
                                      </p:cBhvr>
                                      <p:to>
                                        <p:strVal val="visible"/>
                                      </p:to>
                                    </p:set>
                                    <p:anim calcmode="lin" valueType="num">
                                      <p:cBhvr additive="base">
                                        <p:cTn id="58" dur="500" fill="hold"/>
                                        <p:tgtEl>
                                          <p:spTgt spid="37">
                                            <p:bg/>
                                          </p:spTgt>
                                        </p:tgtEl>
                                        <p:attrNameLst>
                                          <p:attrName>ppt_x</p:attrName>
                                        </p:attrNameLst>
                                      </p:cBhvr>
                                      <p:tavLst>
                                        <p:tav tm="0">
                                          <p:val>
                                            <p:strVal val="#ppt_x"/>
                                          </p:val>
                                        </p:tav>
                                        <p:tav tm="100000">
                                          <p:val>
                                            <p:strVal val="#ppt_x"/>
                                          </p:val>
                                        </p:tav>
                                      </p:tavLst>
                                    </p:anim>
                                    <p:anim calcmode="lin" valueType="num">
                                      <p:cBhvr additive="base">
                                        <p:cTn id="59" dur="500" fill="hold"/>
                                        <p:tgtEl>
                                          <p:spTgt spid="37">
                                            <p:bg/>
                                          </p:spTgt>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grpId="0" nodeType="clickEffect">
                                  <p:stCondLst>
                                    <p:cond delay="0"/>
                                  </p:stCondLst>
                                  <p:childTnLst>
                                    <p:set>
                                      <p:cBhvr>
                                        <p:cTn id="63" dur="1" fill="hold">
                                          <p:stCondLst>
                                            <p:cond delay="0"/>
                                          </p:stCondLst>
                                        </p:cTn>
                                        <p:tgtEl>
                                          <p:spTgt spid="37">
                                            <p:txEl>
                                              <p:pRg st="0" end="0"/>
                                            </p:txEl>
                                          </p:spTgt>
                                        </p:tgtEl>
                                        <p:attrNameLst>
                                          <p:attrName>style.visibility</p:attrName>
                                        </p:attrNameLst>
                                      </p:cBhvr>
                                      <p:to>
                                        <p:strVal val="visible"/>
                                      </p:to>
                                    </p:set>
                                    <p:anim calcmode="lin" valueType="num">
                                      <p:cBhvr additive="base">
                                        <p:cTn id="64" dur="500" fill="hold"/>
                                        <p:tgtEl>
                                          <p:spTgt spid="37">
                                            <p:txEl>
                                              <p:pRg st="0" end="0"/>
                                            </p:txEl>
                                          </p:spTgt>
                                        </p:tgtEl>
                                        <p:attrNameLst>
                                          <p:attrName>ppt_x</p:attrName>
                                        </p:attrNameLst>
                                      </p:cBhvr>
                                      <p:tavLst>
                                        <p:tav tm="0">
                                          <p:val>
                                            <p:strVal val="#ppt_x"/>
                                          </p:val>
                                        </p:tav>
                                        <p:tav tm="100000">
                                          <p:val>
                                            <p:strVal val="#ppt_x"/>
                                          </p:val>
                                        </p:tav>
                                      </p:tavLst>
                                    </p:anim>
                                    <p:anim calcmode="lin" valueType="num">
                                      <p:cBhvr additive="base">
                                        <p:cTn id="65" dur="500" fill="hold"/>
                                        <p:tgtEl>
                                          <p:spTgt spid="3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6" grpId="0" build="p" animBg="1"/>
      <p:bldP spid="7" grpId="0" build="p" animBg="1"/>
      <p:bldP spid="8" grpId="0" build="p" animBg="1"/>
      <p:bldP spid="37"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447800"/>
            <a:ext cx="9144000" cy="1446550"/>
          </a:xfrm>
          <a:prstGeom prst="rect">
            <a:avLst/>
          </a:prstGeom>
          <a:solidFill>
            <a:srgbClr val="FF388C">
              <a:lumMod val="20000"/>
              <a:lumOff val="80000"/>
            </a:srgbClr>
          </a:solidFill>
          <a:ln>
            <a:solidFill>
              <a:srgbClr val="FF0000"/>
            </a:solidFill>
          </a:ln>
        </p:spPr>
        <p:txBody>
          <a:bodyPr wrap="square" rtlCol="0">
            <a:spAutoFit/>
          </a:bodyPr>
          <a:lstStyle/>
          <a:p>
            <a:pPr algn="just"/>
            <a:r>
              <a:rPr lang="en-US" sz="2200" b="1" dirty="0" smtClean="0">
                <a:solidFill>
                  <a:srgbClr val="002060"/>
                </a:solidFill>
              </a:rPr>
              <a:t>Ammonia  on auto-ionisation gives NH</a:t>
            </a:r>
            <a:r>
              <a:rPr lang="en-US" sz="2200" b="1" baseline="-25000" dirty="0" smtClean="0">
                <a:solidFill>
                  <a:srgbClr val="002060"/>
                </a:solidFill>
              </a:rPr>
              <a:t>4</a:t>
            </a:r>
            <a:r>
              <a:rPr lang="en-US" sz="2200" b="1" baseline="30000" dirty="0" smtClean="0">
                <a:solidFill>
                  <a:srgbClr val="002060"/>
                </a:solidFill>
              </a:rPr>
              <a:t>+</a:t>
            </a:r>
            <a:r>
              <a:rPr lang="en-US" sz="2200" b="1" dirty="0" smtClean="0">
                <a:solidFill>
                  <a:srgbClr val="002060"/>
                </a:solidFill>
              </a:rPr>
              <a:t> and NH</a:t>
            </a:r>
            <a:r>
              <a:rPr lang="en-US" sz="2200" b="1" baseline="-25000" dirty="0" smtClean="0">
                <a:solidFill>
                  <a:srgbClr val="002060"/>
                </a:solidFill>
              </a:rPr>
              <a:t>2</a:t>
            </a:r>
            <a:r>
              <a:rPr lang="en-US" sz="2200" b="1" baseline="30000" dirty="0" smtClean="0">
                <a:solidFill>
                  <a:srgbClr val="002060"/>
                </a:solidFill>
              </a:rPr>
              <a:t>-</a:t>
            </a:r>
            <a:r>
              <a:rPr lang="en-US" sz="2200" b="1" dirty="0" smtClean="0">
                <a:solidFill>
                  <a:srgbClr val="002060"/>
                </a:solidFill>
              </a:rPr>
              <a:t> ions. Therefore any substance which gives NH</a:t>
            </a:r>
            <a:r>
              <a:rPr lang="en-US" sz="2200" b="1" baseline="-25000" dirty="0" smtClean="0">
                <a:solidFill>
                  <a:srgbClr val="002060"/>
                </a:solidFill>
              </a:rPr>
              <a:t>4</a:t>
            </a:r>
            <a:r>
              <a:rPr lang="en-US" sz="2200" b="1" baseline="30000" dirty="0" smtClean="0">
                <a:solidFill>
                  <a:srgbClr val="002060"/>
                </a:solidFill>
              </a:rPr>
              <a:t>+</a:t>
            </a:r>
            <a:r>
              <a:rPr lang="en-US" sz="2200" b="1" dirty="0" smtClean="0">
                <a:solidFill>
                  <a:srgbClr val="002060"/>
                </a:solidFill>
              </a:rPr>
              <a:t> ions in water will be treated as an acid and that which gives NH</a:t>
            </a:r>
            <a:r>
              <a:rPr lang="en-US" sz="2200" b="1" baseline="-25000" dirty="0" smtClean="0">
                <a:solidFill>
                  <a:srgbClr val="002060"/>
                </a:solidFill>
              </a:rPr>
              <a:t>2</a:t>
            </a:r>
            <a:r>
              <a:rPr lang="en-US" sz="2200" b="1" baseline="30000" dirty="0" smtClean="0">
                <a:solidFill>
                  <a:srgbClr val="002060"/>
                </a:solidFill>
              </a:rPr>
              <a:t>-</a:t>
            </a:r>
            <a:r>
              <a:rPr lang="en-US" sz="2200" b="1" dirty="0" smtClean="0">
                <a:solidFill>
                  <a:srgbClr val="002060"/>
                </a:solidFill>
              </a:rPr>
              <a:t> ions will be treated as a base. Hence in water </a:t>
            </a:r>
            <a:r>
              <a:rPr lang="en-US" sz="2200" b="1" dirty="0" err="1" smtClean="0">
                <a:solidFill>
                  <a:srgbClr val="002060"/>
                </a:solidFill>
              </a:rPr>
              <a:t>HCl</a:t>
            </a:r>
            <a:r>
              <a:rPr lang="en-US" sz="2200" b="1" dirty="0" smtClean="0">
                <a:solidFill>
                  <a:srgbClr val="002060"/>
                </a:solidFill>
              </a:rPr>
              <a:t> is an acid and </a:t>
            </a:r>
            <a:r>
              <a:rPr lang="en-US" sz="2200" b="1" dirty="0" err="1" smtClean="0">
                <a:solidFill>
                  <a:srgbClr val="002060"/>
                </a:solidFill>
              </a:rPr>
              <a:t>NaOH</a:t>
            </a:r>
            <a:r>
              <a:rPr lang="en-US" sz="2200" b="1" dirty="0" smtClean="0">
                <a:solidFill>
                  <a:srgbClr val="002060"/>
                </a:solidFill>
              </a:rPr>
              <a:t> is a base. </a:t>
            </a:r>
          </a:p>
        </p:txBody>
      </p:sp>
      <p:sp>
        <p:nvSpPr>
          <p:cNvPr id="5" name="Rectangle 4"/>
          <p:cNvSpPr/>
          <p:nvPr/>
        </p:nvSpPr>
        <p:spPr>
          <a:xfrm>
            <a:off x="0" y="0"/>
            <a:ext cx="9144000" cy="430887"/>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lvl="0" algn="just"/>
            <a:r>
              <a:rPr lang="en-US" sz="2200" b="1" dirty="0" smtClean="0">
                <a:solidFill>
                  <a:srgbClr val="C00000"/>
                </a:solidFill>
              </a:rPr>
              <a:t>2. The dissociation of liquid ammonia is represented as</a:t>
            </a:r>
          </a:p>
        </p:txBody>
      </p:sp>
      <p:grpSp>
        <p:nvGrpSpPr>
          <p:cNvPr id="7" name="Group 6"/>
          <p:cNvGrpSpPr/>
          <p:nvPr/>
        </p:nvGrpSpPr>
        <p:grpSpPr>
          <a:xfrm>
            <a:off x="914400" y="545068"/>
            <a:ext cx="5867777" cy="826532"/>
            <a:chOff x="2438400" y="3581400"/>
            <a:chExt cx="5867777" cy="826532"/>
          </a:xfrm>
        </p:grpSpPr>
        <p:cxnSp>
          <p:nvCxnSpPr>
            <p:cNvPr id="8" name="Straight Arrow Connector 7"/>
            <p:cNvCxnSpPr/>
            <p:nvPr/>
          </p:nvCxnSpPr>
          <p:spPr>
            <a:xfrm>
              <a:off x="3505200" y="3810000"/>
              <a:ext cx="14478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9" name="TextBox 8"/>
            <p:cNvSpPr txBox="1"/>
            <p:nvPr/>
          </p:nvSpPr>
          <p:spPr>
            <a:xfrm>
              <a:off x="2438400" y="3581400"/>
              <a:ext cx="785793" cy="430887"/>
            </a:xfrm>
            <a:prstGeom prst="rect">
              <a:avLst/>
            </a:prstGeom>
            <a:noFill/>
          </p:spPr>
          <p:txBody>
            <a:bodyPr wrap="none" rtlCol="0">
              <a:spAutoFit/>
            </a:bodyPr>
            <a:lstStyle/>
            <a:p>
              <a:r>
                <a:rPr lang="en-US" sz="2200" b="1" dirty="0" smtClean="0"/>
                <a:t>2NH</a:t>
              </a:r>
              <a:r>
                <a:rPr lang="en-US" sz="2200" b="1" baseline="-25000" dirty="0" smtClean="0"/>
                <a:t>3</a:t>
              </a:r>
              <a:endParaRPr lang="en-US" sz="2200" b="1" baseline="-25000" dirty="0"/>
            </a:p>
          </p:txBody>
        </p:sp>
        <p:sp>
          <p:nvSpPr>
            <p:cNvPr id="10" name="TextBox 9"/>
            <p:cNvSpPr txBox="1"/>
            <p:nvPr/>
          </p:nvSpPr>
          <p:spPr>
            <a:xfrm>
              <a:off x="6858000" y="3581400"/>
              <a:ext cx="325730" cy="430887"/>
            </a:xfrm>
            <a:prstGeom prst="rect">
              <a:avLst/>
            </a:prstGeom>
            <a:noFill/>
          </p:spPr>
          <p:txBody>
            <a:bodyPr wrap="none" rtlCol="0">
              <a:spAutoFit/>
            </a:bodyPr>
            <a:lstStyle/>
            <a:p>
              <a:r>
                <a:rPr lang="en-US" sz="2200" b="1" dirty="0" smtClean="0"/>
                <a:t>+</a:t>
              </a:r>
              <a:endParaRPr lang="en-US" sz="2200" b="1" dirty="0"/>
            </a:p>
          </p:txBody>
        </p:sp>
        <p:sp>
          <p:nvSpPr>
            <p:cNvPr id="11" name="TextBox 10"/>
            <p:cNvSpPr txBox="1"/>
            <p:nvPr/>
          </p:nvSpPr>
          <p:spPr>
            <a:xfrm>
              <a:off x="5638800" y="3581400"/>
              <a:ext cx="736099" cy="430887"/>
            </a:xfrm>
            <a:prstGeom prst="rect">
              <a:avLst/>
            </a:prstGeom>
            <a:noFill/>
          </p:spPr>
          <p:txBody>
            <a:bodyPr wrap="none" rtlCol="0">
              <a:spAutoFit/>
            </a:bodyPr>
            <a:lstStyle/>
            <a:p>
              <a:r>
                <a:rPr lang="en-US" sz="2200" b="1" dirty="0" smtClean="0"/>
                <a:t>NH</a:t>
              </a:r>
              <a:r>
                <a:rPr lang="en-US" sz="2200" b="1" baseline="-25000" dirty="0" smtClean="0"/>
                <a:t>4</a:t>
              </a:r>
              <a:r>
                <a:rPr lang="en-US" sz="2200" b="1" baseline="30000" dirty="0" smtClean="0"/>
                <a:t>+</a:t>
              </a:r>
              <a:endParaRPr lang="en-US" sz="2200" b="1" baseline="30000" dirty="0"/>
            </a:p>
          </p:txBody>
        </p:sp>
        <p:sp>
          <p:nvSpPr>
            <p:cNvPr id="12" name="TextBox 11"/>
            <p:cNvSpPr txBox="1"/>
            <p:nvPr/>
          </p:nvSpPr>
          <p:spPr>
            <a:xfrm>
              <a:off x="5410200" y="4038600"/>
              <a:ext cx="955711" cy="369332"/>
            </a:xfrm>
            <a:prstGeom prst="rect">
              <a:avLst/>
            </a:prstGeom>
            <a:noFill/>
          </p:spPr>
          <p:txBody>
            <a:bodyPr wrap="none" rtlCol="0">
              <a:spAutoFit/>
            </a:bodyPr>
            <a:lstStyle/>
            <a:p>
              <a:r>
                <a:rPr lang="en-US" b="1" dirty="0" smtClean="0"/>
                <a:t>Acid ion</a:t>
              </a:r>
              <a:endParaRPr lang="en-US" b="1" dirty="0"/>
            </a:p>
          </p:txBody>
        </p:sp>
        <p:sp>
          <p:nvSpPr>
            <p:cNvPr id="13" name="TextBox 12"/>
            <p:cNvSpPr txBox="1"/>
            <p:nvPr/>
          </p:nvSpPr>
          <p:spPr>
            <a:xfrm>
              <a:off x="7466135" y="3581400"/>
              <a:ext cx="700833" cy="430887"/>
            </a:xfrm>
            <a:prstGeom prst="rect">
              <a:avLst/>
            </a:prstGeom>
            <a:noFill/>
          </p:spPr>
          <p:txBody>
            <a:bodyPr wrap="none" rtlCol="0">
              <a:spAutoFit/>
            </a:bodyPr>
            <a:lstStyle/>
            <a:p>
              <a:r>
                <a:rPr lang="en-US" sz="2200" b="1" dirty="0" smtClean="0"/>
                <a:t>NH</a:t>
              </a:r>
              <a:r>
                <a:rPr lang="en-US" sz="2200" b="1" baseline="-25000" dirty="0" smtClean="0"/>
                <a:t>2</a:t>
              </a:r>
              <a:r>
                <a:rPr lang="en-US" sz="2200" b="1" baseline="30000" dirty="0" smtClean="0"/>
                <a:t>-</a:t>
              </a:r>
              <a:endParaRPr lang="en-US" sz="2200" b="1" baseline="30000" dirty="0"/>
            </a:p>
          </p:txBody>
        </p:sp>
        <p:sp>
          <p:nvSpPr>
            <p:cNvPr id="14" name="TextBox 13"/>
            <p:cNvSpPr txBox="1"/>
            <p:nvPr/>
          </p:nvSpPr>
          <p:spPr>
            <a:xfrm>
              <a:off x="7315200" y="3974068"/>
              <a:ext cx="990977" cy="369332"/>
            </a:xfrm>
            <a:prstGeom prst="rect">
              <a:avLst/>
            </a:prstGeom>
            <a:noFill/>
          </p:spPr>
          <p:txBody>
            <a:bodyPr wrap="none" rtlCol="0">
              <a:spAutoFit/>
            </a:bodyPr>
            <a:lstStyle/>
            <a:p>
              <a:r>
                <a:rPr lang="en-US" b="1" dirty="0" smtClean="0"/>
                <a:t>Base ion</a:t>
              </a:r>
              <a:endParaRPr lang="en-US" b="1" dirty="0"/>
            </a:p>
          </p:txBody>
        </p:sp>
      </p:grpSp>
      <p:sp>
        <p:nvSpPr>
          <p:cNvPr id="15" name="Rectangle 14"/>
          <p:cNvSpPr/>
          <p:nvPr/>
        </p:nvSpPr>
        <p:spPr>
          <a:xfrm>
            <a:off x="0" y="3200400"/>
            <a:ext cx="9144000" cy="430887"/>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lvl="0" algn="just"/>
            <a:r>
              <a:rPr lang="en-US" sz="2200" b="1" dirty="0" smtClean="0">
                <a:solidFill>
                  <a:srgbClr val="C00000"/>
                </a:solidFill>
              </a:rPr>
              <a:t>3. Ammonium chloride act as an acid in liquid ammonia </a:t>
            </a:r>
          </a:p>
        </p:txBody>
      </p:sp>
      <p:grpSp>
        <p:nvGrpSpPr>
          <p:cNvPr id="16" name="Group 15"/>
          <p:cNvGrpSpPr/>
          <p:nvPr/>
        </p:nvGrpSpPr>
        <p:grpSpPr>
          <a:xfrm>
            <a:off x="914400" y="3886200"/>
            <a:ext cx="5488117" cy="826532"/>
            <a:chOff x="2438400" y="3581400"/>
            <a:chExt cx="5488117" cy="826532"/>
          </a:xfrm>
        </p:grpSpPr>
        <p:cxnSp>
          <p:nvCxnSpPr>
            <p:cNvPr id="17" name="Straight Arrow Connector 16"/>
            <p:cNvCxnSpPr/>
            <p:nvPr/>
          </p:nvCxnSpPr>
          <p:spPr>
            <a:xfrm>
              <a:off x="3505200" y="3810000"/>
              <a:ext cx="14478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8" name="TextBox 17"/>
            <p:cNvSpPr txBox="1"/>
            <p:nvPr/>
          </p:nvSpPr>
          <p:spPr>
            <a:xfrm>
              <a:off x="2438400" y="3581400"/>
              <a:ext cx="861133" cy="430887"/>
            </a:xfrm>
            <a:prstGeom prst="rect">
              <a:avLst/>
            </a:prstGeom>
            <a:noFill/>
          </p:spPr>
          <p:txBody>
            <a:bodyPr wrap="none" rtlCol="0">
              <a:spAutoFit/>
            </a:bodyPr>
            <a:lstStyle/>
            <a:p>
              <a:r>
                <a:rPr lang="en-US" sz="2200" b="1" dirty="0" smtClean="0"/>
                <a:t>NH</a:t>
              </a:r>
              <a:r>
                <a:rPr lang="en-US" sz="2200" b="1" baseline="-25000" dirty="0" smtClean="0"/>
                <a:t>4</a:t>
              </a:r>
              <a:r>
                <a:rPr lang="en-US" sz="2200" b="1" dirty="0" smtClean="0"/>
                <a:t>Cl</a:t>
              </a:r>
              <a:endParaRPr lang="en-US" sz="2200" b="1" baseline="-25000" dirty="0"/>
            </a:p>
          </p:txBody>
        </p:sp>
        <p:sp>
          <p:nvSpPr>
            <p:cNvPr id="19" name="TextBox 18"/>
            <p:cNvSpPr txBox="1"/>
            <p:nvPr/>
          </p:nvSpPr>
          <p:spPr>
            <a:xfrm>
              <a:off x="6858000" y="3581400"/>
              <a:ext cx="325730" cy="430887"/>
            </a:xfrm>
            <a:prstGeom prst="rect">
              <a:avLst/>
            </a:prstGeom>
            <a:noFill/>
          </p:spPr>
          <p:txBody>
            <a:bodyPr wrap="none" rtlCol="0">
              <a:spAutoFit/>
            </a:bodyPr>
            <a:lstStyle/>
            <a:p>
              <a:r>
                <a:rPr lang="en-US" sz="2200" b="1" dirty="0" smtClean="0"/>
                <a:t>+</a:t>
              </a:r>
              <a:endParaRPr lang="en-US" sz="2200" b="1" dirty="0"/>
            </a:p>
          </p:txBody>
        </p:sp>
        <p:sp>
          <p:nvSpPr>
            <p:cNvPr id="20" name="TextBox 19"/>
            <p:cNvSpPr txBox="1"/>
            <p:nvPr/>
          </p:nvSpPr>
          <p:spPr>
            <a:xfrm>
              <a:off x="5638800" y="3581400"/>
              <a:ext cx="736099" cy="430887"/>
            </a:xfrm>
            <a:prstGeom prst="rect">
              <a:avLst/>
            </a:prstGeom>
            <a:noFill/>
          </p:spPr>
          <p:txBody>
            <a:bodyPr wrap="none" rtlCol="0">
              <a:spAutoFit/>
            </a:bodyPr>
            <a:lstStyle/>
            <a:p>
              <a:r>
                <a:rPr lang="en-US" sz="2200" b="1" dirty="0" smtClean="0"/>
                <a:t>NH</a:t>
              </a:r>
              <a:r>
                <a:rPr lang="en-US" sz="2200" b="1" baseline="-25000" dirty="0" smtClean="0"/>
                <a:t>4</a:t>
              </a:r>
              <a:r>
                <a:rPr lang="en-US" sz="2200" b="1" baseline="30000" dirty="0" smtClean="0"/>
                <a:t>+</a:t>
              </a:r>
              <a:endParaRPr lang="en-US" sz="2200" b="1" baseline="30000" dirty="0"/>
            </a:p>
          </p:txBody>
        </p:sp>
        <p:sp>
          <p:nvSpPr>
            <p:cNvPr id="21" name="TextBox 20"/>
            <p:cNvSpPr txBox="1"/>
            <p:nvPr/>
          </p:nvSpPr>
          <p:spPr>
            <a:xfrm>
              <a:off x="5410200" y="4038600"/>
              <a:ext cx="1539524" cy="369332"/>
            </a:xfrm>
            <a:prstGeom prst="rect">
              <a:avLst/>
            </a:prstGeom>
            <a:noFill/>
          </p:spPr>
          <p:txBody>
            <a:bodyPr wrap="none" rtlCol="0">
              <a:spAutoFit/>
            </a:bodyPr>
            <a:lstStyle/>
            <a:p>
              <a:r>
                <a:rPr lang="en-US" b="1" dirty="0" smtClean="0"/>
                <a:t>Solvent cation</a:t>
              </a:r>
              <a:endParaRPr lang="en-US" b="1" dirty="0"/>
            </a:p>
          </p:txBody>
        </p:sp>
        <p:sp>
          <p:nvSpPr>
            <p:cNvPr id="22" name="TextBox 21"/>
            <p:cNvSpPr txBox="1"/>
            <p:nvPr/>
          </p:nvSpPr>
          <p:spPr>
            <a:xfrm>
              <a:off x="7466135" y="3581400"/>
              <a:ext cx="460382" cy="430887"/>
            </a:xfrm>
            <a:prstGeom prst="rect">
              <a:avLst/>
            </a:prstGeom>
            <a:noFill/>
          </p:spPr>
          <p:txBody>
            <a:bodyPr wrap="none" rtlCol="0">
              <a:spAutoFit/>
            </a:bodyPr>
            <a:lstStyle/>
            <a:p>
              <a:r>
                <a:rPr lang="en-US" sz="2200" b="1" dirty="0" err="1" smtClean="0"/>
                <a:t>Cl</a:t>
              </a:r>
              <a:r>
                <a:rPr lang="en-US" sz="2200" b="1" baseline="30000" dirty="0" smtClean="0"/>
                <a:t>-</a:t>
              </a:r>
              <a:endParaRPr lang="en-US" sz="2200" b="1" baseline="30000" dirty="0"/>
            </a:p>
          </p:txBody>
        </p:sp>
      </p:grpSp>
      <p:sp>
        <p:nvSpPr>
          <p:cNvPr id="24" name="Rectangle 23"/>
          <p:cNvSpPr/>
          <p:nvPr/>
        </p:nvSpPr>
        <p:spPr>
          <a:xfrm>
            <a:off x="0" y="5029200"/>
            <a:ext cx="9144000" cy="430887"/>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lvl="0" algn="just"/>
            <a:r>
              <a:rPr lang="en-US" sz="2200" b="1" dirty="0" smtClean="0">
                <a:solidFill>
                  <a:srgbClr val="C00000"/>
                </a:solidFill>
              </a:rPr>
              <a:t>4. Potassium amide act as an base in liquid ammonia </a:t>
            </a:r>
          </a:p>
        </p:txBody>
      </p:sp>
      <p:grpSp>
        <p:nvGrpSpPr>
          <p:cNvPr id="25" name="Group 24"/>
          <p:cNvGrpSpPr/>
          <p:nvPr/>
        </p:nvGrpSpPr>
        <p:grpSpPr>
          <a:xfrm>
            <a:off x="990600" y="5802868"/>
            <a:ext cx="5909688" cy="814864"/>
            <a:chOff x="2438400" y="3581400"/>
            <a:chExt cx="5909688" cy="814864"/>
          </a:xfrm>
        </p:grpSpPr>
        <p:cxnSp>
          <p:nvCxnSpPr>
            <p:cNvPr id="26" name="Straight Arrow Connector 25"/>
            <p:cNvCxnSpPr/>
            <p:nvPr/>
          </p:nvCxnSpPr>
          <p:spPr>
            <a:xfrm>
              <a:off x="3505200" y="3810000"/>
              <a:ext cx="14478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27" name="TextBox 26"/>
            <p:cNvSpPr txBox="1"/>
            <p:nvPr/>
          </p:nvSpPr>
          <p:spPr>
            <a:xfrm>
              <a:off x="2438400" y="3581400"/>
              <a:ext cx="797013" cy="430887"/>
            </a:xfrm>
            <a:prstGeom prst="rect">
              <a:avLst/>
            </a:prstGeom>
            <a:noFill/>
          </p:spPr>
          <p:txBody>
            <a:bodyPr wrap="none" rtlCol="0">
              <a:spAutoFit/>
            </a:bodyPr>
            <a:lstStyle/>
            <a:p>
              <a:r>
                <a:rPr lang="en-US" sz="2200" b="1" dirty="0" smtClean="0"/>
                <a:t>KNH</a:t>
              </a:r>
              <a:r>
                <a:rPr lang="en-US" sz="2200" b="1" baseline="-25000" dirty="0" smtClean="0"/>
                <a:t>2</a:t>
              </a:r>
              <a:endParaRPr lang="en-US" sz="2200" b="1" baseline="-25000" dirty="0"/>
            </a:p>
          </p:txBody>
        </p:sp>
        <p:sp>
          <p:nvSpPr>
            <p:cNvPr id="28" name="TextBox 27"/>
            <p:cNvSpPr txBox="1"/>
            <p:nvPr/>
          </p:nvSpPr>
          <p:spPr>
            <a:xfrm>
              <a:off x="6858000" y="3581400"/>
              <a:ext cx="325730" cy="430887"/>
            </a:xfrm>
            <a:prstGeom prst="rect">
              <a:avLst/>
            </a:prstGeom>
            <a:noFill/>
          </p:spPr>
          <p:txBody>
            <a:bodyPr wrap="none" rtlCol="0">
              <a:spAutoFit/>
            </a:bodyPr>
            <a:lstStyle/>
            <a:p>
              <a:r>
                <a:rPr lang="en-US" sz="2200" b="1" dirty="0" smtClean="0"/>
                <a:t>+</a:t>
              </a:r>
              <a:endParaRPr lang="en-US" sz="2200" b="1" dirty="0"/>
            </a:p>
          </p:txBody>
        </p:sp>
        <p:sp>
          <p:nvSpPr>
            <p:cNvPr id="29" name="TextBox 28"/>
            <p:cNvSpPr txBox="1"/>
            <p:nvPr/>
          </p:nvSpPr>
          <p:spPr>
            <a:xfrm>
              <a:off x="5638800" y="3581400"/>
              <a:ext cx="431528" cy="430887"/>
            </a:xfrm>
            <a:prstGeom prst="rect">
              <a:avLst/>
            </a:prstGeom>
            <a:noFill/>
          </p:spPr>
          <p:txBody>
            <a:bodyPr wrap="none" rtlCol="0">
              <a:spAutoFit/>
            </a:bodyPr>
            <a:lstStyle/>
            <a:p>
              <a:r>
                <a:rPr lang="en-US" sz="2200" b="1" dirty="0" smtClean="0"/>
                <a:t>K</a:t>
              </a:r>
              <a:r>
                <a:rPr lang="en-US" sz="2200" b="1" baseline="30000" dirty="0" smtClean="0"/>
                <a:t>+</a:t>
              </a:r>
              <a:endParaRPr lang="en-US" sz="2200" b="1" baseline="30000" dirty="0"/>
            </a:p>
          </p:txBody>
        </p:sp>
        <p:sp>
          <p:nvSpPr>
            <p:cNvPr id="30" name="TextBox 29"/>
            <p:cNvSpPr txBox="1"/>
            <p:nvPr/>
          </p:nvSpPr>
          <p:spPr>
            <a:xfrm>
              <a:off x="6858000" y="4026932"/>
              <a:ext cx="1490088" cy="369332"/>
            </a:xfrm>
            <a:prstGeom prst="rect">
              <a:avLst/>
            </a:prstGeom>
            <a:noFill/>
          </p:spPr>
          <p:txBody>
            <a:bodyPr wrap="none" rtlCol="0">
              <a:spAutoFit/>
            </a:bodyPr>
            <a:lstStyle/>
            <a:p>
              <a:r>
                <a:rPr lang="en-US" b="1" dirty="0" smtClean="0"/>
                <a:t>Solvent anion</a:t>
              </a:r>
              <a:endParaRPr lang="en-US" b="1" dirty="0"/>
            </a:p>
          </p:txBody>
        </p:sp>
        <p:sp>
          <p:nvSpPr>
            <p:cNvPr id="31" name="TextBox 30"/>
            <p:cNvSpPr txBox="1"/>
            <p:nvPr/>
          </p:nvSpPr>
          <p:spPr>
            <a:xfrm>
              <a:off x="7466135" y="3581400"/>
              <a:ext cx="716863" cy="430887"/>
            </a:xfrm>
            <a:prstGeom prst="rect">
              <a:avLst/>
            </a:prstGeom>
            <a:noFill/>
          </p:spPr>
          <p:txBody>
            <a:bodyPr wrap="none" rtlCol="0">
              <a:spAutoFit/>
            </a:bodyPr>
            <a:lstStyle/>
            <a:p>
              <a:r>
                <a:rPr lang="en-US" sz="2200" b="1" dirty="0" smtClean="0"/>
                <a:t>NH</a:t>
              </a:r>
              <a:r>
                <a:rPr lang="en-US" sz="2200" b="1" baseline="-25000" dirty="0" smtClean="0"/>
                <a:t>2</a:t>
              </a:r>
              <a:r>
                <a:rPr lang="en-US" sz="2800" b="1" baseline="30000" dirty="0" smtClean="0"/>
                <a:t>-</a:t>
              </a:r>
              <a:endParaRPr lang="en-US" sz="2800" b="1" baseline="30000"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bg/>
                                          </p:spTgt>
                                        </p:tgtEl>
                                        <p:attrNameLst>
                                          <p:attrName>style.visibility</p:attrName>
                                        </p:attrNameLst>
                                      </p:cBhvr>
                                      <p:to>
                                        <p:strVal val="visible"/>
                                      </p:to>
                                    </p:set>
                                    <p:anim calcmode="lin" valueType="num">
                                      <p:cBhvr additive="base">
                                        <p:cTn id="25" dur="500" fill="hold"/>
                                        <p:tgtEl>
                                          <p:spTgt spid="3">
                                            <p:bg/>
                                          </p:spTgt>
                                        </p:tgtEl>
                                        <p:attrNameLst>
                                          <p:attrName>ppt_x</p:attrName>
                                        </p:attrNameLst>
                                      </p:cBhvr>
                                      <p:tavLst>
                                        <p:tav tm="0">
                                          <p:val>
                                            <p:strVal val="#ppt_x"/>
                                          </p:val>
                                        </p:tav>
                                        <p:tav tm="100000">
                                          <p:val>
                                            <p:strVal val="#ppt_x"/>
                                          </p:val>
                                        </p:tav>
                                      </p:tavLst>
                                    </p:anim>
                                    <p:anim calcmode="lin" valueType="num">
                                      <p:cBhvr additive="base">
                                        <p:cTn id="26"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anim calcmode="lin" valueType="num">
                                      <p:cBhvr additive="base">
                                        <p:cTn id="3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5">
                                            <p:bg/>
                                          </p:spTgt>
                                        </p:tgtEl>
                                        <p:attrNameLst>
                                          <p:attrName>style.visibility</p:attrName>
                                        </p:attrNameLst>
                                      </p:cBhvr>
                                      <p:to>
                                        <p:strVal val="visible"/>
                                      </p:to>
                                    </p:set>
                                    <p:anim calcmode="lin" valueType="num">
                                      <p:cBhvr additive="base">
                                        <p:cTn id="37" dur="500" fill="hold"/>
                                        <p:tgtEl>
                                          <p:spTgt spid="15">
                                            <p:bg/>
                                          </p:spTgt>
                                        </p:tgtEl>
                                        <p:attrNameLst>
                                          <p:attrName>ppt_x</p:attrName>
                                        </p:attrNameLst>
                                      </p:cBhvr>
                                      <p:tavLst>
                                        <p:tav tm="0">
                                          <p:val>
                                            <p:strVal val="#ppt_x"/>
                                          </p:val>
                                        </p:tav>
                                        <p:tav tm="100000">
                                          <p:val>
                                            <p:strVal val="#ppt_x"/>
                                          </p:val>
                                        </p:tav>
                                      </p:tavLst>
                                    </p:anim>
                                    <p:anim calcmode="lin" valueType="num">
                                      <p:cBhvr additive="base">
                                        <p:cTn id="38" dur="500" fill="hold"/>
                                        <p:tgtEl>
                                          <p:spTgt spid="15">
                                            <p:bg/>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5">
                                            <p:txEl>
                                              <p:pRg st="0" end="0"/>
                                            </p:txEl>
                                          </p:spTgt>
                                        </p:tgtEl>
                                        <p:attrNameLst>
                                          <p:attrName>style.visibility</p:attrName>
                                        </p:attrNameLst>
                                      </p:cBhvr>
                                      <p:to>
                                        <p:strVal val="visible"/>
                                      </p:to>
                                    </p:set>
                                    <p:anim calcmode="lin" valueType="num">
                                      <p:cBhvr additive="base">
                                        <p:cTn id="43"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ppt_x"/>
                                          </p:val>
                                        </p:tav>
                                        <p:tav tm="100000">
                                          <p:val>
                                            <p:strVal val="#ppt_x"/>
                                          </p:val>
                                        </p:tav>
                                      </p:tavLst>
                                    </p:anim>
                                    <p:anim calcmode="lin" valueType="num">
                                      <p:cBhvr additive="base">
                                        <p:cTn id="5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4">
                                            <p:bg/>
                                          </p:spTgt>
                                        </p:tgtEl>
                                        <p:attrNameLst>
                                          <p:attrName>style.visibility</p:attrName>
                                        </p:attrNameLst>
                                      </p:cBhvr>
                                      <p:to>
                                        <p:strVal val="visible"/>
                                      </p:to>
                                    </p:set>
                                    <p:anim calcmode="lin" valueType="num">
                                      <p:cBhvr additive="base">
                                        <p:cTn id="55" dur="500" fill="hold"/>
                                        <p:tgtEl>
                                          <p:spTgt spid="24">
                                            <p:bg/>
                                          </p:spTgt>
                                        </p:tgtEl>
                                        <p:attrNameLst>
                                          <p:attrName>ppt_x</p:attrName>
                                        </p:attrNameLst>
                                      </p:cBhvr>
                                      <p:tavLst>
                                        <p:tav tm="0">
                                          <p:val>
                                            <p:strVal val="#ppt_x"/>
                                          </p:val>
                                        </p:tav>
                                        <p:tav tm="100000">
                                          <p:val>
                                            <p:strVal val="#ppt_x"/>
                                          </p:val>
                                        </p:tav>
                                      </p:tavLst>
                                    </p:anim>
                                    <p:anim calcmode="lin" valueType="num">
                                      <p:cBhvr additive="base">
                                        <p:cTn id="56" dur="500" fill="hold"/>
                                        <p:tgtEl>
                                          <p:spTgt spid="24">
                                            <p:bg/>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4">
                                            <p:txEl>
                                              <p:pRg st="0" end="0"/>
                                            </p:txEl>
                                          </p:spTgt>
                                        </p:tgtEl>
                                        <p:attrNameLst>
                                          <p:attrName>style.visibility</p:attrName>
                                        </p:attrNameLst>
                                      </p:cBhvr>
                                      <p:to>
                                        <p:strVal val="visible"/>
                                      </p:to>
                                    </p:set>
                                    <p:anim calcmode="lin" valueType="num">
                                      <p:cBhvr additive="base">
                                        <p:cTn id="61" dur="500" fill="hold"/>
                                        <p:tgtEl>
                                          <p:spTgt spid="24">
                                            <p:txEl>
                                              <p:pRg st="0" end="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5"/>
                                        </p:tgtEl>
                                        <p:attrNameLst>
                                          <p:attrName>style.visibility</p:attrName>
                                        </p:attrNameLst>
                                      </p:cBhvr>
                                      <p:to>
                                        <p:strVal val="visible"/>
                                      </p:to>
                                    </p:set>
                                    <p:anim calcmode="lin" valueType="num">
                                      <p:cBhvr additive="base">
                                        <p:cTn id="67" dur="500" fill="hold"/>
                                        <p:tgtEl>
                                          <p:spTgt spid="25"/>
                                        </p:tgtEl>
                                        <p:attrNameLst>
                                          <p:attrName>ppt_x</p:attrName>
                                        </p:attrNameLst>
                                      </p:cBhvr>
                                      <p:tavLst>
                                        <p:tav tm="0">
                                          <p:val>
                                            <p:strVal val="#ppt_x"/>
                                          </p:val>
                                        </p:tav>
                                        <p:tav tm="100000">
                                          <p:val>
                                            <p:strVal val="#ppt_x"/>
                                          </p:val>
                                        </p:tav>
                                      </p:tavLst>
                                    </p:anim>
                                    <p:anim calcmode="lin" valueType="num">
                                      <p:cBhvr additive="base">
                                        <p:cTn id="6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5" grpId="0" build="p" animBg="1"/>
      <p:bldP spid="15" grpId="0" build="p" animBg="1"/>
      <p:bldP spid="24"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68404"/>
            <a:ext cx="9144000" cy="1107996"/>
          </a:xfrm>
          <a:prstGeom prst="rect">
            <a:avLst/>
          </a:prstGeom>
          <a:ln>
            <a:solidFill>
              <a:srgbClr val="7030A0"/>
            </a:solidFill>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en-US" sz="2200" b="1" dirty="0" smtClean="0">
                <a:solidFill>
                  <a:srgbClr val="FF0000"/>
                </a:solidFill>
              </a:rPr>
              <a:t>The solvent system concept can not be applied for acid-base reactions in non-</a:t>
            </a:r>
            <a:r>
              <a:rPr lang="en-US" sz="2200" b="1" dirty="0" err="1" smtClean="0">
                <a:solidFill>
                  <a:srgbClr val="FF0000"/>
                </a:solidFill>
              </a:rPr>
              <a:t>ionising</a:t>
            </a:r>
            <a:r>
              <a:rPr lang="en-US" sz="2200" b="1" dirty="0" smtClean="0">
                <a:solidFill>
                  <a:srgbClr val="FF0000"/>
                </a:solidFill>
              </a:rPr>
              <a:t> solvent &amp; neutralization reactions occuring without formation of ions.</a:t>
            </a:r>
          </a:p>
        </p:txBody>
      </p:sp>
      <p:sp>
        <p:nvSpPr>
          <p:cNvPr id="6" name="TextBox 5"/>
          <p:cNvSpPr txBox="1"/>
          <p:nvPr/>
        </p:nvSpPr>
        <p:spPr>
          <a:xfrm>
            <a:off x="0" y="1905000"/>
            <a:ext cx="9144000" cy="430887"/>
          </a:xfrm>
          <a:prstGeom prst="rect">
            <a:avLst/>
          </a:prstGeom>
          <a:solidFill>
            <a:srgbClr val="FF388C">
              <a:lumMod val="20000"/>
              <a:lumOff val="80000"/>
            </a:srgbClr>
          </a:solidFill>
          <a:ln>
            <a:solidFill>
              <a:srgbClr val="FF0000"/>
            </a:solidFill>
          </a:ln>
        </p:spPr>
        <p:txBody>
          <a:bodyPr wrap="square" rtlCol="0">
            <a:spAutoFit/>
          </a:bodyPr>
          <a:lstStyle/>
          <a:p>
            <a:pPr algn="just"/>
            <a:r>
              <a:rPr lang="en-US" sz="2200" b="1" dirty="0" smtClean="0">
                <a:solidFill>
                  <a:srgbClr val="002060"/>
                </a:solidFill>
              </a:rPr>
              <a:t>It does not explain neutralisation which occur in the absence of solvent.</a:t>
            </a:r>
          </a:p>
        </p:txBody>
      </p:sp>
      <p:sp>
        <p:nvSpPr>
          <p:cNvPr id="7" name="Rectangle 6"/>
          <p:cNvSpPr/>
          <p:nvPr/>
        </p:nvSpPr>
        <p:spPr>
          <a:xfrm>
            <a:off x="0" y="0"/>
            <a:ext cx="9144000" cy="430887"/>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lvl="0" algn="just"/>
            <a:r>
              <a:rPr lang="en-US" sz="2200" b="1" dirty="0" smtClean="0">
                <a:solidFill>
                  <a:srgbClr val="C00000"/>
                </a:solidFill>
              </a:rPr>
              <a:t>Limitations</a:t>
            </a:r>
          </a:p>
        </p:txBody>
      </p:sp>
      <p:sp>
        <p:nvSpPr>
          <p:cNvPr id="8" name="TextBox 7"/>
          <p:cNvSpPr txBox="1"/>
          <p:nvPr/>
        </p:nvSpPr>
        <p:spPr>
          <a:xfrm>
            <a:off x="0" y="2743200"/>
            <a:ext cx="9144000" cy="769441"/>
          </a:xfrm>
          <a:prstGeom prst="rect">
            <a:avLst/>
          </a:prstGeom>
          <a:ln>
            <a:solidFill>
              <a:srgbClr val="FF0000"/>
            </a:solidFill>
          </a:ln>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en-US" sz="2200" b="1" dirty="0" smtClean="0">
                <a:solidFill>
                  <a:srgbClr val="7030A0"/>
                </a:solidFill>
              </a:rPr>
              <a:t>The physical properties of the solvents are neglected and only chemical properties are emphasized.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wipe(down)">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bg/>
                                          </p:spTgt>
                                        </p:tgtEl>
                                        <p:attrNameLst>
                                          <p:attrName>style.visibility</p:attrName>
                                        </p:attrNameLst>
                                      </p:cBhvr>
                                      <p:to>
                                        <p:strVal val="visible"/>
                                      </p:to>
                                    </p:set>
                                    <p:animEffect transition="in" filter="wipe(down)">
                                      <p:cBhvr>
                                        <p:cTn id="17" dur="500"/>
                                        <p:tgtEl>
                                          <p:spTgt spid="6">
                                            <p:bg/>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down)">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8">
                                            <p:bg/>
                                          </p:spTgt>
                                        </p:tgtEl>
                                        <p:attrNameLst>
                                          <p:attrName>style.visibility</p:attrName>
                                        </p:attrNameLst>
                                      </p:cBhvr>
                                      <p:to>
                                        <p:strVal val="visible"/>
                                      </p:to>
                                    </p:set>
                                    <p:animEffect transition="in" filter="wipe(down)">
                                      <p:cBhvr>
                                        <p:cTn id="27" dur="500"/>
                                        <p:tgtEl>
                                          <p:spTgt spid="8">
                                            <p:bg/>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animEffect transition="in" filter="wipe(down)">
                                      <p:cBhvr>
                                        <p:cTn id="3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6" grpId="0" build="p" animBg="1"/>
      <p:bldP spid="8"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43088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en-US" sz="2200" b="1" dirty="0" smtClean="0">
                <a:solidFill>
                  <a:srgbClr val="FF0000"/>
                </a:solidFill>
              </a:rPr>
              <a:t>Lewis concept</a:t>
            </a:r>
          </a:p>
        </p:txBody>
      </p:sp>
      <p:sp>
        <p:nvSpPr>
          <p:cNvPr id="5" name="TextBox 4"/>
          <p:cNvSpPr txBox="1"/>
          <p:nvPr/>
        </p:nvSpPr>
        <p:spPr>
          <a:xfrm>
            <a:off x="0" y="568404"/>
            <a:ext cx="9144000" cy="1107996"/>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r>
              <a:rPr lang="en-US" sz="2200" b="1" dirty="0" smtClean="0">
                <a:solidFill>
                  <a:srgbClr val="7030A0"/>
                </a:solidFill>
              </a:rPr>
              <a:t>According to this concept, an acid is a substance (molecule or ion) that can accept a pair of electron from any other substance to form co-ordinate bond. In short acids are electron pair acceptor.</a:t>
            </a:r>
          </a:p>
        </p:txBody>
      </p:sp>
      <p:sp>
        <p:nvSpPr>
          <p:cNvPr id="6" name="TextBox 5"/>
          <p:cNvSpPr txBox="1"/>
          <p:nvPr/>
        </p:nvSpPr>
        <p:spPr>
          <a:xfrm>
            <a:off x="0" y="1897559"/>
            <a:ext cx="9144000" cy="76944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en-US" sz="2200" b="1" dirty="0" smtClean="0">
                <a:solidFill>
                  <a:srgbClr val="7030A0"/>
                </a:solidFill>
              </a:rPr>
              <a:t>For </a:t>
            </a:r>
            <a:r>
              <a:rPr lang="en-US" sz="2200" b="1" dirty="0" err="1" smtClean="0">
                <a:solidFill>
                  <a:srgbClr val="7030A0"/>
                </a:solidFill>
              </a:rPr>
              <a:t>eg</a:t>
            </a:r>
            <a:r>
              <a:rPr lang="en-US" sz="2200" b="1" dirty="0" smtClean="0">
                <a:solidFill>
                  <a:srgbClr val="7030A0"/>
                </a:solidFill>
              </a:rPr>
              <a:t>. Ca</a:t>
            </a:r>
            <a:r>
              <a:rPr lang="en-US" sz="2200" b="1" baseline="30000" dirty="0" smtClean="0">
                <a:solidFill>
                  <a:srgbClr val="7030A0"/>
                </a:solidFill>
              </a:rPr>
              <a:t>+</a:t>
            </a:r>
            <a:r>
              <a:rPr lang="en-US" sz="2200" b="1" dirty="0" smtClean="0">
                <a:solidFill>
                  <a:srgbClr val="7030A0"/>
                </a:solidFill>
              </a:rPr>
              <a:t>, Mg</a:t>
            </a:r>
            <a:r>
              <a:rPr lang="en-US" sz="2200" b="1" baseline="30000" dirty="0" smtClean="0">
                <a:solidFill>
                  <a:srgbClr val="7030A0"/>
                </a:solidFill>
              </a:rPr>
              <a:t>++</a:t>
            </a:r>
            <a:r>
              <a:rPr lang="en-US" sz="2200" b="1" dirty="0" smtClean="0">
                <a:solidFill>
                  <a:srgbClr val="7030A0"/>
                </a:solidFill>
              </a:rPr>
              <a:t>,</a:t>
            </a:r>
            <a:r>
              <a:rPr lang="en-US" sz="2200" b="1" baseline="30000" dirty="0" smtClean="0">
                <a:solidFill>
                  <a:srgbClr val="7030A0"/>
                </a:solidFill>
              </a:rPr>
              <a:t> </a:t>
            </a:r>
            <a:r>
              <a:rPr lang="en-US" sz="2200" b="1" dirty="0" smtClean="0">
                <a:solidFill>
                  <a:srgbClr val="7030A0"/>
                </a:solidFill>
              </a:rPr>
              <a:t> Ni</a:t>
            </a:r>
            <a:r>
              <a:rPr lang="en-US" sz="2200" b="1" baseline="30000" dirty="0" smtClean="0">
                <a:solidFill>
                  <a:srgbClr val="7030A0"/>
                </a:solidFill>
              </a:rPr>
              <a:t>++</a:t>
            </a:r>
            <a:r>
              <a:rPr lang="en-US" sz="2200" b="1" dirty="0" smtClean="0">
                <a:solidFill>
                  <a:srgbClr val="7030A0"/>
                </a:solidFill>
              </a:rPr>
              <a:t>, Ag</a:t>
            </a:r>
            <a:r>
              <a:rPr lang="en-US" sz="2200" b="1" baseline="30000" dirty="0" smtClean="0">
                <a:solidFill>
                  <a:srgbClr val="7030A0"/>
                </a:solidFill>
              </a:rPr>
              <a:t>+</a:t>
            </a:r>
            <a:r>
              <a:rPr lang="en-US" sz="2200" b="1" dirty="0" smtClean="0">
                <a:solidFill>
                  <a:srgbClr val="7030A0"/>
                </a:solidFill>
              </a:rPr>
              <a:t>, H</a:t>
            </a:r>
            <a:r>
              <a:rPr lang="en-US" sz="2200" b="1" baseline="-25000" dirty="0" smtClean="0">
                <a:solidFill>
                  <a:srgbClr val="7030A0"/>
                </a:solidFill>
              </a:rPr>
              <a:t>3</a:t>
            </a:r>
            <a:r>
              <a:rPr lang="en-US" sz="2200" b="1" dirty="0" smtClean="0">
                <a:solidFill>
                  <a:srgbClr val="7030A0"/>
                </a:solidFill>
              </a:rPr>
              <a:t>O</a:t>
            </a:r>
            <a:r>
              <a:rPr lang="en-US" sz="2200" b="1" baseline="30000" dirty="0" smtClean="0">
                <a:solidFill>
                  <a:srgbClr val="7030A0"/>
                </a:solidFill>
              </a:rPr>
              <a:t>+</a:t>
            </a:r>
            <a:r>
              <a:rPr lang="en-US" sz="2200" b="1" dirty="0" smtClean="0">
                <a:solidFill>
                  <a:srgbClr val="7030A0"/>
                </a:solidFill>
              </a:rPr>
              <a:t>, BF</a:t>
            </a:r>
            <a:r>
              <a:rPr lang="en-US" sz="2200" b="1" baseline="-25000" dirty="0" smtClean="0">
                <a:solidFill>
                  <a:srgbClr val="7030A0"/>
                </a:solidFill>
              </a:rPr>
              <a:t>3</a:t>
            </a:r>
            <a:r>
              <a:rPr lang="en-US" sz="2200" b="1" dirty="0" smtClean="0">
                <a:solidFill>
                  <a:srgbClr val="7030A0"/>
                </a:solidFill>
              </a:rPr>
              <a:t>, AlCl</a:t>
            </a:r>
            <a:r>
              <a:rPr lang="en-US" sz="2200" b="1" baseline="-25000" dirty="0" smtClean="0">
                <a:solidFill>
                  <a:srgbClr val="7030A0"/>
                </a:solidFill>
              </a:rPr>
              <a:t>3</a:t>
            </a:r>
            <a:r>
              <a:rPr lang="en-US" sz="2200" b="1" dirty="0" smtClean="0">
                <a:solidFill>
                  <a:srgbClr val="7030A0"/>
                </a:solidFill>
              </a:rPr>
              <a:t>, SiF</a:t>
            </a:r>
            <a:r>
              <a:rPr lang="en-US" sz="2200" b="1" baseline="-25000" dirty="0" smtClean="0">
                <a:solidFill>
                  <a:srgbClr val="7030A0"/>
                </a:solidFill>
              </a:rPr>
              <a:t>4</a:t>
            </a:r>
            <a:r>
              <a:rPr lang="en-US" sz="2200" b="1" dirty="0" smtClean="0">
                <a:solidFill>
                  <a:srgbClr val="7030A0"/>
                </a:solidFill>
              </a:rPr>
              <a:t>, SO</a:t>
            </a:r>
            <a:r>
              <a:rPr lang="en-US" sz="2200" b="1" baseline="-25000" dirty="0" smtClean="0">
                <a:solidFill>
                  <a:srgbClr val="7030A0"/>
                </a:solidFill>
              </a:rPr>
              <a:t>3</a:t>
            </a:r>
            <a:r>
              <a:rPr lang="en-US" sz="2200" b="1" dirty="0" smtClean="0">
                <a:solidFill>
                  <a:srgbClr val="7030A0"/>
                </a:solidFill>
              </a:rPr>
              <a:t>, ZnCl</a:t>
            </a:r>
            <a:r>
              <a:rPr lang="en-US" sz="2200" b="1" baseline="-25000" dirty="0" smtClean="0">
                <a:solidFill>
                  <a:srgbClr val="7030A0"/>
                </a:solidFill>
              </a:rPr>
              <a:t>2</a:t>
            </a:r>
            <a:r>
              <a:rPr lang="en-US" sz="2200" b="1" dirty="0" smtClean="0">
                <a:solidFill>
                  <a:srgbClr val="7030A0"/>
                </a:solidFill>
              </a:rPr>
              <a:t>, CO</a:t>
            </a:r>
            <a:r>
              <a:rPr lang="en-US" sz="2200" b="1" baseline="-25000" dirty="0" smtClean="0">
                <a:solidFill>
                  <a:srgbClr val="7030A0"/>
                </a:solidFill>
              </a:rPr>
              <a:t>2</a:t>
            </a:r>
            <a:r>
              <a:rPr lang="en-US" sz="2200" b="1" dirty="0" smtClean="0">
                <a:solidFill>
                  <a:srgbClr val="7030A0"/>
                </a:solidFill>
              </a:rPr>
              <a:t> and all simple cations are Lewis acids. </a:t>
            </a:r>
            <a:r>
              <a:rPr lang="en-US" sz="2200" b="1" baseline="30000" dirty="0" smtClean="0">
                <a:solidFill>
                  <a:srgbClr val="7030A0"/>
                </a:solidFill>
              </a:rPr>
              <a:t> </a:t>
            </a:r>
          </a:p>
        </p:txBody>
      </p:sp>
      <p:sp>
        <p:nvSpPr>
          <p:cNvPr id="7" name="TextBox 6"/>
          <p:cNvSpPr txBox="1"/>
          <p:nvPr/>
        </p:nvSpPr>
        <p:spPr>
          <a:xfrm>
            <a:off x="0" y="2819400"/>
            <a:ext cx="9144000" cy="1107996"/>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r>
              <a:rPr lang="en-US" sz="2200" b="1" dirty="0" smtClean="0">
                <a:solidFill>
                  <a:srgbClr val="7030A0"/>
                </a:solidFill>
              </a:rPr>
              <a:t>A base is a substance (molecule or ion) which can donate a pair of electron  from any other substance to form co-ordinate bond. In short bases are electron pair donor.</a:t>
            </a:r>
          </a:p>
        </p:txBody>
      </p:sp>
      <p:sp>
        <p:nvSpPr>
          <p:cNvPr id="8" name="TextBox 7"/>
          <p:cNvSpPr txBox="1"/>
          <p:nvPr/>
        </p:nvSpPr>
        <p:spPr>
          <a:xfrm>
            <a:off x="0" y="4267200"/>
            <a:ext cx="9144000" cy="430887"/>
          </a:xfrm>
          <a:prstGeom prst="rect">
            <a:avLst/>
          </a:prstGeom>
          <a:ln>
            <a:solidFill>
              <a:srgbClr val="0070C0"/>
            </a:solidFill>
          </a:ln>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en-US" sz="2200" b="1" dirty="0" smtClean="0">
                <a:solidFill>
                  <a:srgbClr val="7030A0"/>
                </a:solidFill>
              </a:rPr>
              <a:t>For </a:t>
            </a:r>
            <a:r>
              <a:rPr lang="en-US" sz="2200" b="1" dirty="0" err="1" smtClean="0">
                <a:solidFill>
                  <a:srgbClr val="7030A0"/>
                </a:solidFill>
              </a:rPr>
              <a:t>eg</a:t>
            </a:r>
            <a:r>
              <a:rPr lang="en-US" sz="2200" b="1" dirty="0" smtClean="0">
                <a:solidFill>
                  <a:srgbClr val="7030A0"/>
                </a:solidFill>
              </a:rPr>
              <a:t>.  OH</a:t>
            </a:r>
            <a:r>
              <a:rPr lang="en-US" sz="2200" b="1" baseline="30000" dirty="0" smtClean="0">
                <a:solidFill>
                  <a:srgbClr val="7030A0"/>
                </a:solidFill>
              </a:rPr>
              <a:t>-</a:t>
            </a:r>
            <a:r>
              <a:rPr lang="en-US" sz="2200" b="1" dirty="0" smtClean="0">
                <a:solidFill>
                  <a:srgbClr val="7030A0"/>
                </a:solidFill>
              </a:rPr>
              <a:t>, O</a:t>
            </a:r>
            <a:r>
              <a:rPr lang="en-US" sz="2200" b="1" baseline="30000" dirty="0" smtClean="0">
                <a:solidFill>
                  <a:srgbClr val="7030A0"/>
                </a:solidFill>
              </a:rPr>
              <a:t>- -</a:t>
            </a:r>
            <a:r>
              <a:rPr lang="en-US" sz="2200" b="1" dirty="0" smtClean="0">
                <a:solidFill>
                  <a:srgbClr val="7030A0"/>
                </a:solidFill>
              </a:rPr>
              <a:t>, Cl</a:t>
            </a:r>
            <a:r>
              <a:rPr lang="en-US" sz="2200" b="1" baseline="30000" dirty="0" smtClean="0">
                <a:solidFill>
                  <a:srgbClr val="7030A0"/>
                </a:solidFill>
              </a:rPr>
              <a:t>-</a:t>
            </a:r>
            <a:r>
              <a:rPr lang="en-US" sz="2200" b="1" dirty="0" smtClean="0">
                <a:solidFill>
                  <a:srgbClr val="7030A0"/>
                </a:solidFill>
              </a:rPr>
              <a:t>, Br</a:t>
            </a:r>
            <a:r>
              <a:rPr lang="en-US" sz="2200" b="1" baseline="30000" dirty="0" smtClean="0">
                <a:solidFill>
                  <a:srgbClr val="7030A0"/>
                </a:solidFill>
              </a:rPr>
              <a:t>-</a:t>
            </a:r>
            <a:r>
              <a:rPr lang="en-US" sz="2200" b="1" dirty="0" smtClean="0">
                <a:solidFill>
                  <a:srgbClr val="7030A0"/>
                </a:solidFill>
              </a:rPr>
              <a:t>, F</a:t>
            </a:r>
            <a:r>
              <a:rPr lang="en-US" sz="2200" b="1" baseline="30000" dirty="0" smtClean="0">
                <a:solidFill>
                  <a:srgbClr val="7030A0"/>
                </a:solidFill>
              </a:rPr>
              <a:t>-</a:t>
            </a:r>
            <a:r>
              <a:rPr lang="en-US" sz="2200" b="1" dirty="0" smtClean="0">
                <a:solidFill>
                  <a:srgbClr val="7030A0"/>
                </a:solidFill>
              </a:rPr>
              <a:t>, NH</a:t>
            </a:r>
            <a:r>
              <a:rPr lang="en-US" sz="2200" b="1" baseline="-25000" dirty="0" smtClean="0">
                <a:solidFill>
                  <a:srgbClr val="7030A0"/>
                </a:solidFill>
              </a:rPr>
              <a:t>3</a:t>
            </a:r>
            <a:r>
              <a:rPr lang="en-US" sz="2200" b="1" dirty="0" smtClean="0">
                <a:solidFill>
                  <a:srgbClr val="7030A0"/>
                </a:solidFill>
              </a:rPr>
              <a:t>, H</a:t>
            </a:r>
            <a:r>
              <a:rPr lang="en-US" sz="2200" b="1" baseline="-25000" dirty="0" smtClean="0">
                <a:solidFill>
                  <a:srgbClr val="7030A0"/>
                </a:solidFill>
              </a:rPr>
              <a:t>2</a:t>
            </a:r>
            <a:r>
              <a:rPr lang="en-US" sz="2200" b="1" dirty="0" smtClean="0">
                <a:solidFill>
                  <a:srgbClr val="7030A0"/>
                </a:solidFill>
              </a:rPr>
              <a:t>O and all simple anions are lewis bases. </a:t>
            </a:r>
            <a:r>
              <a:rPr lang="en-US" sz="2200" b="1" baseline="30000" dirty="0" smtClean="0">
                <a:solidFill>
                  <a:srgbClr val="7030A0"/>
                </a:solidFill>
              </a:rPr>
              <a:t> </a:t>
            </a:r>
          </a:p>
        </p:txBody>
      </p:sp>
      <p:sp>
        <p:nvSpPr>
          <p:cNvPr id="9" name="TextBox 8"/>
          <p:cNvSpPr txBox="1"/>
          <p:nvPr/>
        </p:nvSpPr>
        <p:spPr>
          <a:xfrm>
            <a:off x="0" y="4953000"/>
            <a:ext cx="9144000" cy="769441"/>
          </a:xfrm>
          <a:prstGeom prst="rect">
            <a:avLst/>
          </a:prstGeom>
          <a:solidFill>
            <a:srgbClr val="FF388C">
              <a:lumMod val="20000"/>
              <a:lumOff val="80000"/>
            </a:srgbClr>
          </a:solidFill>
          <a:ln>
            <a:solidFill>
              <a:srgbClr val="FF0000"/>
            </a:solidFill>
          </a:ln>
        </p:spPr>
        <p:txBody>
          <a:bodyPr wrap="square" rtlCol="0">
            <a:spAutoFit/>
          </a:bodyPr>
          <a:lstStyle/>
          <a:p>
            <a:pPr algn="just"/>
            <a:r>
              <a:rPr lang="en-US" sz="2200" b="1" dirty="0" smtClean="0">
                <a:solidFill>
                  <a:srgbClr val="002060"/>
                </a:solidFill>
              </a:rPr>
              <a:t>In the following reaction nitrogen atom of NH</a:t>
            </a:r>
            <a:r>
              <a:rPr lang="en-US" sz="2200" b="1" baseline="-25000" dirty="0" smtClean="0">
                <a:solidFill>
                  <a:srgbClr val="002060"/>
                </a:solidFill>
              </a:rPr>
              <a:t>3</a:t>
            </a:r>
            <a:r>
              <a:rPr lang="en-US" sz="2200" b="1" dirty="0" smtClean="0">
                <a:solidFill>
                  <a:srgbClr val="002060"/>
                </a:solidFill>
              </a:rPr>
              <a:t> donates a pair of electrons to boron atom of BF</a:t>
            </a:r>
            <a:r>
              <a:rPr lang="en-US" sz="2200" b="1" baseline="-25000" dirty="0" smtClean="0">
                <a:solidFill>
                  <a:srgbClr val="002060"/>
                </a:solidFill>
              </a:rPr>
              <a:t>3</a:t>
            </a:r>
            <a:r>
              <a:rPr lang="en-US" sz="2200" b="1" dirty="0" smtClean="0">
                <a:solidFill>
                  <a:srgbClr val="002060"/>
                </a:solidFill>
              </a:rPr>
              <a:t> therefore NH</a:t>
            </a:r>
            <a:r>
              <a:rPr lang="en-US" sz="2200" b="1" baseline="-25000" dirty="0" smtClean="0">
                <a:solidFill>
                  <a:srgbClr val="002060"/>
                </a:solidFill>
              </a:rPr>
              <a:t>3</a:t>
            </a:r>
            <a:r>
              <a:rPr lang="en-US" sz="2200" b="1" dirty="0" smtClean="0">
                <a:solidFill>
                  <a:srgbClr val="002060"/>
                </a:solidFill>
              </a:rPr>
              <a:t> is a base and BF</a:t>
            </a:r>
            <a:r>
              <a:rPr lang="en-US" sz="2200" b="1" baseline="-25000" dirty="0" smtClean="0">
                <a:solidFill>
                  <a:srgbClr val="002060"/>
                </a:solidFill>
              </a:rPr>
              <a:t>3</a:t>
            </a:r>
            <a:r>
              <a:rPr lang="en-US" sz="2200" b="1" dirty="0" smtClean="0">
                <a:solidFill>
                  <a:srgbClr val="002060"/>
                </a:solidFill>
              </a:rPr>
              <a:t> is an acid.</a:t>
            </a:r>
          </a:p>
        </p:txBody>
      </p:sp>
      <p:grpSp>
        <p:nvGrpSpPr>
          <p:cNvPr id="16" name="Group 15"/>
          <p:cNvGrpSpPr/>
          <p:nvPr/>
        </p:nvGrpSpPr>
        <p:grpSpPr>
          <a:xfrm>
            <a:off x="1353958" y="6019800"/>
            <a:ext cx="5427842" cy="838200"/>
            <a:chOff x="126890" y="6019800"/>
            <a:chExt cx="5427842" cy="838200"/>
          </a:xfrm>
        </p:grpSpPr>
        <p:cxnSp>
          <p:nvCxnSpPr>
            <p:cNvPr id="11" name="Straight Arrow Connector 10"/>
            <p:cNvCxnSpPr/>
            <p:nvPr/>
          </p:nvCxnSpPr>
          <p:spPr>
            <a:xfrm>
              <a:off x="2590800" y="6248400"/>
              <a:ext cx="990600" cy="13256"/>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2" name="TextBox 11"/>
            <p:cNvSpPr txBox="1"/>
            <p:nvPr/>
          </p:nvSpPr>
          <p:spPr>
            <a:xfrm>
              <a:off x="152400" y="6019800"/>
              <a:ext cx="643125" cy="430887"/>
            </a:xfrm>
            <a:prstGeom prst="rect">
              <a:avLst/>
            </a:prstGeom>
            <a:noFill/>
          </p:spPr>
          <p:txBody>
            <a:bodyPr wrap="none" rtlCol="0">
              <a:spAutoFit/>
            </a:bodyPr>
            <a:lstStyle/>
            <a:p>
              <a:r>
                <a:rPr lang="en-US" sz="2200" b="1" dirty="0" smtClean="0"/>
                <a:t>NH</a:t>
              </a:r>
              <a:r>
                <a:rPr lang="en-US" sz="2200" b="1" baseline="-25000" dirty="0" smtClean="0"/>
                <a:t>3</a:t>
              </a:r>
              <a:endParaRPr lang="en-US" sz="2200" b="1" baseline="-25000" dirty="0"/>
            </a:p>
          </p:txBody>
        </p:sp>
        <p:sp>
          <p:nvSpPr>
            <p:cNvPr id="14" name="TextBox 13"/>
            <p:cNvSpPr txBox="1"/>
            <p:nvPr/>
          </p:nvSpPr>
          <p:spPr>
            <a:xfrm>
              <a:off x="4267200" y="6031468"/>
              <a:ext cx="1287532" cy="430887"/>
            </a:xfrm>
            <a:prstGeom prst="rect">
              <a:avLst/>
            </a:prstGeom>
            <a:noFill/>
          </p:spPr>
          <p:txBody>
            <a:bodyPr wrap="none" rtlCol="0">
              <a:spAutoFit/>
            </a:bodyPr>
            <a:lstStyle/>
            <a:p>
              <a:r>
                <a:rPr lang="en-US" sz="2200" b="1" dirty="0" smtClean="0"/>
                <a:t>[H</a:t>
              </a:r>
              <a:r>
                <a:rPr lang="en-US" sz="2200" b="1" baseline="-25000" dirty="0" smtClean="0"/>
                <a:t>3</a:t>
              </a:r>
              <a:r>
                <a:rPr lang="en-US" sz="2200" b="1" dirty="0" smtClean="0"/>
                <a:t>N:BF</a:t>
              </a:r>
              <a:r>
                <a:rPr lang="en-US" sz="2200" b="1" baseline="-25000" dirty="0" smtClean="0"/>
                <a:t>3</a:t>
              </a:r>
              <a:r>
                <a:rPr lang="en-US" sz="2200" b="1" dirty="0" smtClean="0"/>
                <a:t>]</a:t>
              </a:r>
              <a:endParaRPr lang="en-US" sz="2200" b="1" baseline="-25000" dirty="0"/>
            </a:p>
          </p:txBody>
        </p:sp>
        <p:sp>
          <p:nvSpPr>
            <p:cNvPr id="15" name="TextBox 14"/>
            <p:cNvSpPr txBox="1"/>
            <p:nvPr/>
          </p:nvSpPr>
          <p:spPr>
            <a:xfrm>
              <a:off x="4267200" y="6488668"/>
              <a:ext cx="1014637" cy="369332"/>
            </a:xfrm>
            <a:prstGeom prst="rect">
              <a:avLst/>
            </a:prstGeom>
            <a:noFill/>
          </p:spPr>
          <p:txBody>
            <a:bodyPr wrap="none" rtlCol="0">
              <a:spAutoFit/>
            </a:bodyPr>
            <a:lstStyle/>
            <a:p>
              <a:r>
                <a:rPr lang="en-US" b="1" dirty="0" smtClean="0"/>
                <a:t>Complex</a:t>
              </a:r>
              <a:endParaRPr lang="en-US" b="1" dirty="0"/>
            </a:p>
          </p:txBody>
        </p:sp>
        <p:sp>
          <p:nvSpPr>
            <p:cNvPr id="19" name="TextBox 18"/>
            <p:cNvSpPr txBox="1"/>
            <p:nvPr/>
          </p:nvSpPr>
          <p:spPr>
            <a:xfrm>
              <a:off x="1295400" y="6019800"/>
              <a:ext cx="611065" cy="430887"/>
            </a:xfrm>
            <a:prstGeom prst="rect">
              <a:avLst/>
            </a:prstGeom>
            <a:noFill/>
          </p:spPr>
          <p:txBody>
            <a:bodyPr wrap="none" rtlCol="0">
              <a:spAutoFit/>
            </a:bodyPr>
            <a:lstStyle/>
            <a:p>
              <a:r>
                <a:rPr lang="en-US" sz="2200" b="1" dirty="0" smtClean="0"/>
                <a:t>BF</a:t>
              </a:r>
              <a:r>
                <a:rPr lang="en-US" sz="2200" b="1" baseline="-25000" dirty="0" smtClean="0"/>
                <a:t>3 </a:t>
              </a:r>
              <a:endParaRPr lang="en-US" sz="2200" b="1" baseline="-25000" dirty="0"/>
            </a:p>
          </p:txBody>
        </p:sp>
        <p:sp>
          <p:nvSpPr>
            <p:cNvPr id="20" name="TextBox 19"/>
            <p:cNvSpPr txBox="1"/>
            <p:nvPr/>
          </p:nvSpPr>
          <p:spPr>
            <a:xfrm>
              <a:off x="838200" y="6019800"/>
              <a:ext cx="325730" cy="430887"/>
            </a:xfrm>
            <a:prstGeom prst="rect">
              <a:avLst/>
            </a:prstGeom>
            <a:noFill/>
          </p:spPr>
          <p:txBody>
            <a:bodyPr wrap="none" rtlCol="0">
              <a:spAutoFit/>
            </a:bodyPr>
            <a:lstStyle/>
            <a:p>
              <a:r>
                <a:rPr lang="en-US" sz="2200" b="1" dirty="0" smtClean="0"/>
                <a:t>+</a:t>
              </a:r>
              <a:endParaRPr lang="en-US" sz="2200" b="1" dirty="0"/>
            </a:p>
          </p:txBody>
        </p:sp>
        <p:sp>
          <p:nvSpPr>
            <p:cNvPr id="21" name="TextBox 20"/>
            <p:cNvSpPr txBox="1"/>
            <p:nvPr/>
          </p:nvSpPr>
          <p:spPr>
            <a:xfrm>
              <a:off x="126890" y="6488668"/>
              <a:ext cx="635110" cy="369332"/>
            </a:xfrm>
            <a:prstGeom prst="rect">
              <a:avLst/>
            </a:prstGeom>
            <a:noFill/>
          </p:spPr>
          <p:txBody>
            <a:bodyPr wrap="none" rtlCol="0">
              <a:spAutoFit/>
            </a:bodyPr>
            <a:lstStyle/>
            <a:p>
              <a:r>
                <a:rPr lang="en-US" b="1" dirty="0" smtClean="0"/>
                <a:t>Base</a:t>
              </a:r>
              <a:endParaRPr lang="en-US" b="1" dirty="0"/>
            </a:p>
          </p:txBody>
        </p:sp>
        <p:sp>
          <p:nvSpPr>
            <p:cNvPr id="22" name="TextBox 21"/>
            <p:cNvSpPr txBox="1"/>
            <p:nvPr/>
          </p:nvSpPr>
          <p:spPr>
            <a:xfrm>
              <a:off x="1193690" y="6477000"/>
              <a:ext cx="599844" cy="369332"/>
            </a:xfrm>
            <a:prstGeom prst="rect">
              <a:avLst/>
            </a:prstGeom>
            <a:noFill/>
          </p:spPr>
          <p:txBody>
            <a:bodyPr wrap="none" rtlCol="0">
              <a:spAutoFit/>
            </a:bodyPr>
            <a:lstStyle/>
            <a:p>
              <a:r>
                <a:rPr lang="en-US" b="1" dirty="0" smtClean="0"/>
                <a:t>Acid</a:t>
              </a:r>
              <a:endParaRPr lang="en-US" b="1"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wipe(down)">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bg/>
                                          </p:spTgt>
                                        </p:tgtEl>
                                        <p:attrNameLst>
                                          <p:attrName>style.visibility</p:attrName>
                                        </p:attrNameLst>
                                      </p:cBhvr>
                                      <p:to>
                                        <p:strVal val="visible"/>
                                      </p:to>
                                    </p:set>
                                    <p:animEffect transition="in" filter="wipe(down)">
                                      <p:cBhvr>
                                        <p:cTn id="17" dur="500"/>
                                        <p:tgtEl>
                                          <p:spTgt spid="5">
                                            <p:bg/>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wipe(down)">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bg/>
                                          </p:spTgt>
                                        </p:tgtEl>
                                        <p:attrNameLst>
                                          <p:attrName>style.visibility</p:attrName>
                                        </p:attrNameLst>
                                      </p:cBhvr>
                                      <p:to>
                                        <p:strVal val="visible"/>
                                      </p:to>
                                    </p:set>
                                    <p:animEffect transition="in" filter="wipe(down)">
                                      <p:cBhvr>
                                        <p:cTn id="27" dur="500"/>
                                        <p:tgtEl>
                                          <p:spTgt spid="6">
                                            <p:bg/>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6">
                                            <p:txEl>
                                              <p:pRg st="0" end="0"/>
                                            </p:txEl>
                                          </p:spTgt>
                                        </p:tgtEl>
                                        <p:attrNameLst>
                                          <p:attrName>style.visibility</p:attrName>
                                        </p:attrNameLst>
                                      </p:cBhvr>
                                      <p:to>
                                        <p:strVal val="visible"/>
                                      </p:to>
                                    </p:set>
                                    <p:animEffect transition="in" filter="wipe(down)">
                                      <p:cBhvr>
                                        <p:cTn id="32" dur="500"/>
                                        <p:tgtEl>
                                          <p:spTgt spid="6">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7">
                                            <p:bg/>
                                          </p:spTgt>
                                        </p:tgtEl>
                                        <p:attrNameLst>
                                          <p:attrName>style.visibility</p:attrName>
                                        </p:attrNameLst>
                                      </p:cBhvr>
                                      <p:to>
                                        <p:strVal val="visible"/>
                                      </p:to>
                                    </p:set>
                                    <p:animEffect transition="in" filter="wipe(down)">
                                      <p:cBhvr>
                                        <p:cTn id="37" dur="500"/>
                                        <p:tgtEl>
                                          <p:spTgt spid="7">
                                            <p:bg/>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7">
                                            <p:txEl>
                                              <p:pRg st="0" end="0"/>
                                            </p:txEl>
                                          </p:spTgt>
                                        </p:tgtEl>
                                        <p:attrNameLst>
                                          <p:attrName>style.visibility</p:attrName>
                                        </p:attrNameLst>
                                      </p:cBhvr>
                                      <p:to>
                                        <p:strVal val="visible"/>
                                      </p:to>
                                    </p:set>
                                    <p:animEffect transition="in" filter="wipe(down)">
                                      <p:cBhvr>
                                        <p:cTn id="42" dur="500"/>
                                        <p:tgtEl>
                                          <p:spTgt spid="7">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8">
                                            <p:bg/>
                                          </p:spTgt>
                                        </p:tgtEl>
                                        <p:attrNameLst>
                                          <p:attrName>style.visibility</p:attrName>
                                        </p:attrNameLst>
                                      </p:cBhvr>
                                      <p:to>
                                        <p:strVal val="visible"/>
                                      </p:to>
                                    </p:set>
                                    <p:animEffect transition="in" filter="wipe(down)">
                                      <p:cBhvr>
                                        <p:cTn id="47" dur="500"/>
                                        <p:tgtEl>
                                          <p:spTgt spid="8">
                                            <p:bg/>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8">
                                            <p:txEl>
                                              <p:pRg st="0" end="0"/>
                                            </p:txEl>
                                          </p:spTgt>
                                        </p:tgtEl>
                                        <p:attrNameLst>
                                          <p:attrName>style.visibility</p:attrName>
                                        </p:attrNameLst>
                                      </p:cBhvr>
                                      <p:to>
                                        <p:strVal val="visible"/>
                                      </p:to>
                                    </p:set>
                                    <p:animEffect transition="in" filter="wipe(down)">
                                      <p:cBhvr>
                                        <p:cTn id="52" dur="500"/>
                                        <p:tgtEl>
                                          <p:spTgt spid="8">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9">
                                            <p:bg/>
                                          </p:spTgt>
                                        </p:tgtEl>
                                        <p:attrNameLst>
                                          <p:attrName>style.visibility</p:attrName>
                                        </p:attrNameLst>
                                      </p:cBhvr>
                                      <p:to>
                                        <p:strVal val="visible"/>
                                      </p:to>
                                    </p:set>
                                    <p:animEffect transition="in" filter="wipe(down)">
                                      <p:cBhvr>
                                        <p:cTn id="57" dur="500"/>
                                        <p:tgtEl>
                                          <p:spTgt spid="9">
                                            <p:bg/>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9">
                                            <p:txEl>
                                              <p:pRg st="0" end="0"/>
                                            </p:txEl>
                                          </p:spTgt>
                                        </p:tgtEl>
                                        <p:attrNameLst>
                                          <p:attrName>style.visibility</p:attrName>
                                        </p:attrNameLst>
                                      </p:cBhvr>
                                      <p:to>
                                        <p:strVal val="visible"/>
                                      </p:to>
                                    </p:set>
                                    <p:animEffect transition="in" filter="wipe(down)">
                                      <p:cBhvr>
                                        <p:cTn id="62" dur="500"/>
                                        <p:tgtEl>
                                          <p:spTgt spid="9">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additive="base">
                                        <p:cTn id="67" dur="500" fill="hold"/>
                                        <p:tgtEl>
                                          <p:spTgt spid="16"/>
                                        </p:tgtEl>
                                        <p:attrNameLst>
                                          <p:attrName>ppt_x</p:attrName>
                                        </p:attrNameLst>
                                      </p:cBhvr>
                                      <p:tavLst>
                                        <p:tav tm="0">
                                          <p:val>
                                            <p:strVal val="#ppt_x"/>
                                          </p:val>
                                        </p:tav>
                                        <p:tav tm="100000">
                                          <p:val>
                                            <p:strVal val="#ppt_x"/>
                                          </p:val>
                                        </p:tav>
                                      </p:tavLst>
                                    </p:anim>
                                    <p:anim calcmode="lin" valueType="num">
                                      <p:cBhvr additive="base">
                                        <p:cTn id="6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5" grpId="0" build="p" animBg="1"/>
      <p:bldP spid="6" grpId="0" build="p" animBg="1"/>
      <p:bldP spid="7" grpId="0" build="p" animBg="1"/>
      <p:bldP spid="8" grpId="0" build="p" animBg="1"/>
      <p:bldP spid="9"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69441"/>
          </a:xfrm>
          <a:prstGeom prst="rect">
            <a:avLst/>
          </a:prstGeom>
          <a:solidFill>
            <a:srgbClr val="FF388C">
              <a:lumMod val="20000"/>
              <a:lumOff val="80000"/>
            </a:srgbClr>
          </a:solidFill>
          <a:ln>
            <a:solidFill>
              <a:srgbClr val="FF0000"/>
            </a:solidFill>
          </a:ln>
        </p:spPr>
        <p:txBody>
          <a:bodyPr wrap="square" rtlCol="0">
            <a:spAutoFit/>
          </a:bodyPr>
          <a:lstStyle/>
          <a:p>
            <a:pPr algn="just"/>
            <a:r>
              <a:rPr lang="en-US" sz="2200" b="1" dirty="0" smtClean="0">
                <a:solidFill>
                  <a:srgbClr val="002060"/>
                </a:solidFill>
              </a:rPr>
              <a:t>Simple cation has empty outer </a:t>
            </a:r>
            <a:r>
              <a:rPr lang="en-US" sz="2200" b="1" dirty="0" err="1" smtClean="0">
                <a:solidFill>
                  <a:srgbClr val="002060"/>
                </a:solidFill>
              </a:rPr>
              <a:t>orbitals</a:t>
            </a:r>
            <a:r>
              <a:rPr lang="en-US" sz="2200" b="1" dirty="0" smtClean="0">
                <a:solidFill>
                  <a:srgbClr val="002060"/>
                </a:solidFill>
              </a:rPr>
              <a:t> which accepts a pair of electrons from any other substance and act as acid. </a:t>
            </a:r>
          </a:p>
        </p:txBody>
      </p:sp>
      <p:cxnSp>
        <p:nvCxnSpPr>
          <p:cNvPr id="4" name="Straight Arrow Connector 3"/>
          <p:cNvCxnSpPr/>
          <p:nvPr/>
        </p:nvCxnSpPr>
        <p:spPr>
          <a:xfrm>
            <a:off x="2133600" y="1230868"/>
            <a:ext cx="14478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5" name="TextBox 4"/>
          <p:cNvSpPr txBox="1"/>
          <p:nvPr/>
        </p:nvSpPr>
        <p:spPr>
          <a:xfrm>
            <a:off x="914400" y="1002268"/>
            <a:ext cx="643125" cy="430887"/>
          </a:xfrm>
          <a:prstGeom prst="rect">
            <a:avLst/>
          </a:prstGeom>
          <a:noFill/>
        </p:spPr>
        <p:txBody>
          <a:bodyPr wrap="none" rtlCol="0">
            <a:spAutoFit/>
          </a:bodyPr>
          <a:lstStyle/>
          <a:p>
            <a:r>
              <a:rPr lang="en-US" sz="2200" b="1" dirty="0" smtClean="0"/>
              <a:t>NH</a:t>
            </a:r>
            <a:r>
              <a:rPr lang="en-US" sz="2200" b="1" baseline="-25000" dirty="0" smtClean="0"/>
              <a:t>3</a:t>
            </a:r>
            <a:endParaRPr lang="en-US" sz="2200" b="1" baseline="-25000" dirty="0"/>
          </a:p>
        </p:txBody>
      </p:sp>
      <p:sp>
        <p:nvSpPr>
          <p:cNvPr id="7" name="TextBox 6"/>
          <p:cNvSpPr txBox="1"/>
          <p:nvPr/>
        </p:nvSpPr>
        <p:spPr>
          <a:xfrm>
            <a:off x="4038600" y="1002268"/>
            <a:ext cx="736099" cy="430887"/>
          </a:xfrm>
          <a:prstGeom prst="rect">
            <a:avLst/>
          </a:prstGeom>
          <a:noFill/>
        </p:spPr>
        <p:txBody>
          <a:bodyPr wrap="none" rtlCol="0">
            <a:spAutoFit/>
          </a:bodyPr>
          <a:lstStyle/>
          <a:p>
            <a:r>
              <a:rPr lang="en-US" sz="2200" b="1" dirty="0" smtClean="0"/>
              <a:t>NH</a:t>
            </a:r>
            <a:r>
              <a:rPr lang="en-US" sz="2200" b="1" baseline="-25000" dirty="0" smtClean="0"/>
              <a:t>4</a:t>
            </a:r>
            <a:r>
              <a:rPr lang="en-US" sz="2200" b="1" baseline="30000" dirty="0" smtClean="0"/>
              <a:t>+</a:t>
            </a:r>
            <a:endParaRPr lang="en-US" sz="2200" b="1" baseline="30000" dirty="0"/>
          </a:p>
        </p:txBody>
      </p:sp>
      <p:sp>
        <p:nvSpPr>
          <p:cNvPr id="11" name="TextBox 10"/>
          <p:cNvSpPr txBox="1"/>
          <p:nvPr/>
        </p:nvSpPr>
        <p:spPr>
          <a:xfrm>
            <a:off x="0" y="990600"/>
            <a:ext cx="498855" cy="430887"/>
          </a:xfrm>
          <a:prstGeom prst="rect">
            <a:avLst/>
          </a:prstGeom>
          <a:noFill/>
        </p:spPr>
        <p:txBody>
          <a:bodyPr wrap="none" rtlCol="0">
            <a:spAutoFit/>
          </a:bodyPr>
          <a:lstStyle/>
          <a:p>
            <a:r>
              <a:rPr lang="en-US" sz="2200" b="1" dirty="0" smtClean="0"/>
              <a:t>H</a:t>
            </a:r>
            <a:r>
              <a:rPr lang="en-US" sz="2200" b="1" baseline="-25000" dirty="0" smtClean="0"/>
              <a:t> </a:t>
            </a:r>
            <a:r>
              <a:rPr lang="en-US" sz="2200" b="1" baseline="30000" dirty="0" smtClean="0"/>
              <a:t>+</a:t>
            </a:r>
            <a:endParaRPr lang="en-US" sz="2200" b="1" baseline="30000" dirty="0"/>
          </a:p>
        </p:txBody>
      </p:sp>
      <p:sp>
        <p:nvSpPr>
          <p:cNvPr id="12" name="TextBox 11"/>
          <p:cNvSpPr txBox="1"/>
          <p:nvPr/>
        </p:nvSpPr>
        <p:spPr>
          <a:xfrm>
            <a:off x="533400" y="990600"/>
            <a:ext cx="325730" cy="430887"/>
          </a:xfrm>
          <a:prstGeom prst="rect">
            <a:avLst/>
          </a:prstGeom>
          <a:noFill/>
        </p:spPr>
        <p:txBody>
          <a:bodyPr wrap="none" rtlCol="0">
            <a:spAutoFit/>
          </a:bodyPr>
          <a:lstStyle/>
          <a:p>
            <a:r>
              <a:rPr lang="en-US" sz="2200" b="1" dirty="0" smtClean="0"/>
              <a:t>+</a:t>
            </a:r>
            <a:endParaRPr lang="en-US" sz="2200" b="1" dirty="0"/>
          </a:p>
        </p:txBody>
      </p:sp>
      <p:sp>
        <p:nvSpPr>
          <p:cNvPr id="13" name="TextBox 12"/>
          <p:cNvSpPr txBox="1"/>
          <p:nvPr/>
        </p:nvSpPr>
        <p:spPr>
          <a:xfrm>
            <a:off x="914400" y="1702713"/>
            <a:ext cx="785793" cy="430887"/>
          </a:xfrm>
          <a:prstGeom prst="rect">
            <a:avLst/>
          </a:prstGeom>
          <a:noFill/>
        </p:spPr>
        <p:txBody>
          <a:bodyPr wrap="none" rtlCol="0">
            <a:spAutoFit/>
          </a:bodyPr>
          <a:lstStyle/>
          <a:p>
            <a:r>
              <a:rPr lang="en-US" sz="2200" b="1" dirty="0" smtClean="0"/>
              <a:t>2NH</a:t>
            </a:r>
            <a:r>
              <a:rPr lang="en-US" sz="2200" b="1" baseline="-25000" dirty="0" smtClean="0"/>
              <a:t>3</a:t>
            </a:r>
            <a:endParaRPr lang="en-US" sz="2200" b="1" baseline="-25000" dirty="0"/>
          </a:p>
        </p:txBody>
      </p:sp>
      <p:sp>
        <p:nvSpPr>
          <p:cNvPr id="14" name="TextBox 13"/>
          <p:cNvSpPr txBox="1"/>
          <p:nvPr/>
        </p:nvSpPr>
        <p:spPr>
          <a:xfrm>
            <a:off x="0" y="1691045"/>
            <a:ext cx="625492" cy="430887"/>
          </a:xfrm>
          <a:prstGeom prst="rect">
            <a:avLst/>
          </a:prstGeom>
          <a:noFill/>
        </p:spPr>
        <p:txBody>
          <a:bodyPr wrap="none" rtlCol="0">
            <a:spAutoFit/>
          </a:bodyPr>
          <a:lstStyle/>
          <a:p>
            <a:r>
              <a:rPr lang="en-US" sz="2200" b="1" dirty="0" smtClean="0"/>
              <a:t>Ag</a:t>
            </a:r>
            <a:r>
              <a:rPr lang="en-US" sz="2200" b="1" baseline="-25000" dirty="0" smtClean="0"/>
              <a:t> </a:t>
            </a:r>
            <a:r>
              <a:rPr lang="en-US" sz="2200" b="1" baseline="30000" dirty="0" smtClean="0"/>
              <a:t>+</a:t>
            </a:r>
            <a:endParaRPr lang="en-US" sz="2200" b="1" baseline="30000" dirty="0"/>
          </a:p>
        </p:txBody>
      </p:sp>
      <p:sp>
        <p:nvSpPr>
          <p:cNvPr id="15" name="TextBox 14"/>
          <p:cNvSpPr txBox="1"/>
          <p:nvPr/>
        </p:nvSpPr>
        <p:spPr>
          <a:xfrm>
            <a:off x="533400" y="1691045"/>
            <a:ext cx="325730" cy="430887"/>
          </a:xfrm>
          <a:prstGeom prst="rect">
            <a:avLst/>
          </a:prstGeom>
          <a:noFill/>
        </p:spPr>
        <p:txBody>
          <a:bodyPr wrap="none" rtlCol="0">
            <a:spAutoFit/>
          </a:bodyPr>
          <a:lstStyle/>
          <a:p>
            <a:r>
              <a:rPr lang="en-US" sz="2200" b="1" dirty="0" smtClean="0"/>
              <a:t>+</a:t>
            </a:r>
            <a:endParaRPr lang="en-US" sz="2200" b="1" dirty="0"/>
          </a:p>
        </p:txBody>
      </p:sp>
      <p:cxnSp>
        <p:nvCxnSpPr>
          <p:cNvPr id="16" name="Straight Arrow Connector 15"/>
          <p:cNvCxnSpPr/>
          <p:nvPr/>
        </p:nvCxnSpPr>
        <p:spPr>
          <a:xfrm>
            <a:off x="2133600" y="1905000"/>
            <a:ext cx="14478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7" name="TextBox 16"/>
          <p:cNvSpPr txBox="1"/>
          <p:nvPr/>
        </p:nvSpPr>
        <p:spPr>
          <a:xfrm>
            <a:off x="4038600" y="1676400"/>
            <a:ext cx="1542410" cy="430887"/>
          </a:xfrm>
          <a:prstGeom prst="rect">
            <a:avLst/>
          </a:prstGeom>
          <a:noFill/>
        </p:spPr>
        <p:txBody>
          <a:bodyPr wrap="none" rtlCol="0">
            <a:spAutoFit/>
          </a:bodyPr>
          <a:lstStyle/>
          <a:p>
            <a:r>
              <a:rPr lang="en-US" sz="2200" b="1" dirty="0" smtClean="0"/>
              <a:t>[Ag(NH</a:t>
            </a:r>
            <a:r>
              <a:rPr lang="en-US" sz="2200" b="1" baseline="-25000" dirty="0" smtClean="0"/>
              <a:t>3</a:t>
            </a:r>
            <a:r>
              <a:rPr lang="en-US" sz="2200" b="1" dirty="0" smtClean="0"/>
              <a:t>)</a:t>
            </a:r>
            <a:r>
              <a:rPr lang="en-US" sz="2200" b="1" baseline="-25000" dirty="0" smtClean="0"/>
              <a:t>2</a:t>
            </a:r>
            <a:r>
              <a:rPr lang="en-US" sz="2200" b="1" dirty="0" smtClean="0"/>
              <a:t>]</a:t>
            </a:r>
            <a:r>
              <a:rPr lang="en-US" sz="2200" b="1" baseline="30000" dirty="0" smtClean="0"/>
              <a:t>+</a:t>
            </a:r>
            <a:endParaRPr lang="en-US" sz="2200" b="1" baseline="30000" dirty="0"/>
          </a:p>
        </p:txBody>
      </p:sp>
      <p:sp>
        <p:nvSpPr>
          <p:cNvPr id="19" name="TextBox 18"/>
          <p:cNvSpPr txBox="1"/>
          <p:nvPr/>
        </p:nvSpPr>
        <p:spPr>
          <a:xfrm>
            <a:off x="914400" y="2312313"/>
            <a:ext cx="665118" cy="430887"/>
          </a:xfrm>
          <a:prstGeom prst="rect">
            <a:avLst/>
          </a:prstGeom>
          <a:noFill/>
        </p:spPr>
        <p:txBody>
          <a:bodyPr wrap="none" rtlCol="0">
            <a:spAutoFit/>
          </a:bodyPr>
          <a:lstStyle/>
          <a:p>
            <a:r>
              <a:rPr lang="en-US" sz="2200" b="1" dirty="0" smtClean="0"/>
              <a:t>4CO</a:t>
            </a:r>
            <a:endParaRPr lang="en-US" sz="2200" b="1" baseline="-25000" dirty="0"/>
          </a:p>
        </p:txBody>
      </p:sp>
      <p:sp>
        <p:nvSpPr>
          <p:cNvPr id="21" name="TextBox 20"/>
          <p:cNvSpPr txBox="1"/>
          <p:nvPr/>
        </p:nvSpPr>
        <p:spPr>
          <a:xfrm>
            <a:off x="533400" y="2300645"/>
            <a:ext cx="325730" cy="430887"/>
          </a:xfrm>
          <a:prstGeom prst="rect">
            <a:avLst/>
          </a:prstGeom>
          <a:noFill/>
        </p:spPr>
        <p:txBody>
          <a:bodyPr wrap="none" rtlCol="0">
            <a:spAutoFit/>
          </a:bodyPr>
          <a:lstStyle/>
          <a:p>
            <a:r>
              <a:rPr lang="en-US" sz="2200" b="1" dirty="0" smtClean="0"/>
              <a:t>+</a:t>
            </a:r>
            <a:endParaRPr lang="en-US" sz="2200" b="1" dirty="0"/>
          </a:p>
        </p:txBody>
      </p:sp>
      <p:sp>
        <p:nvSpPr>
          <p:cNvPr id="25" name="TextBox 24"/>
          <p:cNvSpPr txBox="1"/>
          <p:nvPr/>
        </p:nvSpPr>
        <p:spPr>
          <a:xfrm>
            <a:off x="0" y="2312313"/>
            <a:ext cx="439544" cy="430887"/>
          </a:xfrm>
          <a:prstGeom prst="rect">
            <a:avLst/>
          </a:prstGeom>
          <a:noFill/>
        </p:spPr>
        <p:txBody>
          <a:bodyPr wrap="none" rtlCol="0">
            <a:spAutoFit/>
          </a:bodyPr>
          <a:lstStyle/>
          <a:p>
            <a:r>
              <a:rPr lang="en-US" sz="2200" b="1" dirty="0" smtClean="0"/>
              <a:t>Ni</a:t>
            </a:r>
            <a:endParaRPr lang="en-US" sz="2200" b="1" baseline="-25000" dirty="0"/>
          </a:p>
        </p:txBody>
      </p:sp>
      <p:cxnSp>
        <p:nvCxnSpPr>
          <p:cNvPr id="26" name="Straight Arrow Connector 25"/>
          <p:cNvCxnSpPr/>
          <p:nvPr/>
        </p:nvCxnSpPr>
        <p:spPr>
          <a:xfrm>
            <a:off x="2133600" y="2514600"/>
            <a:ext cx="14478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28" name="TextBox 27"/>
          <p:cNvSpPr txBox="1"/>
          <p:nvPr/>
        </p:nvSpPr>
        <p:spPr>
          <a:xfrm>
            <a:off x="4038600" y="2286000"/>
            <a:ext cx="1048236" cy="430887"/>
          </a:xfrm>
          <a:prstGeom prst="rect">
            <a:avLst/>
          </a:prstGeom>
          <a:noFill/>
        </p:spPr>
        <p:txBody>
          <a:bodyPr wrap="none" rtlCol="0">
            <a:spAutoFit/>
          </a:bodyPr>
          <a:lstStyle/>
          <a:p>
            <a:r>
              <a:rPr lang="en-US" sz="2200" b="1" dirty="0" smtClean="0"/>
              <a:t>Ni(CO)</a:t>
            </a:r>
            <a:r>
              <a:rPr lang="en-US" sz="2200" b="1" baseline="-25000" dirty="0" smtClean="0"/>
              <a:t>4</a:t>
            </a:r>
            <a:endParaRPr lang="en-US" sz="2200" b="1" baseline="-25000" dirty="0"/>
          </a:p>
        </p:txBody>
      </p:sp>
      <p:sp>
        <p:nvSpPr>
          <p:cNvPr id="29" name="TextBox 28"/>
          <p:cNvSpPr txBox="1"/>
          <p:nvPr/>
        </p:nvSpPr>
        <p:spPr>
          <a:xfrm>
            <a:off x="0" y="2971800"/>
            <a:ext cx="753283" cy="430887"/>
          </a:xfrm>
          <a:prstGeom prst="rect">
            <a:avLst/>
          </a:prstGeom>
          <a:noFill/>
        </p:spPr>
        <p:txBody>
          <a:bodyPr wrap="none" rtlCol="0">
            <a:spAutoFit/>
          </a:bodyPr>
          <a:lstStyle/>
          <a:p>
            <a:r>
              <a:rPr lang="en-US" sz="2200" b="1" dirty="0" smtClean="0"/>
              <a:t>CO</a:t>
            </a:r>
            <a:r>
              <a:rPr lang="en-US" sz="2200" b="1" baseline="-25000" dirty="0" smtClean="0"/>
              <a:t> </a:t>
            </a:r>
            <a:r>
              <a:rPr lang="en-US" sz="2200" b="1" baseline="30000" dirty="0" smtClean="0"/>
              <a:t>+3</a:t>
            </a:r>
            <a:endParaRPr lang="en-US" sz="2200" b="1" baseline="30000" dirty="0"/>
          </a:p>
        </p:txBody>
      </p:sp>
      <p:sp>
        <p:nvSpPr>
          <p:cNvPr id="30" name="TextBox 29"/>
          <p:cNvSpPr txBox="1"/>
          <p:nvPr/>
        </p:nvSpPr>
        <p:spPr>
          <a:xfrm>
            <a:off x="1087482" y="2983468"/>
            <a:ext cx="603050" cy="430887"/>
          </a:xfrm>
          <a:prstGeom prst="rect">
            <a:avLst/>
          </a:prstGeom>
          <a:noFill/>
        </p:spPr>
        <p:txBody>
          <a:bodyPr wrap="none" rtlCol="0">
            <a:spAutoFit/>
          </a:bodyPr>
          <a:lstStyle/>
          <a:p>
            <a:r>
              <a:rPr lang="en-US" sz="2200" b="1" dirty="0" smtClean="0"/>
              <a:t>6Cl</a:t>
            </a:r>
            <a:r>
              <a:rPr lang="en-US" sz="2200" b="1" baseline="30000" dirty="0" smtClean="0"/>
              <a:t>-</a:t>
            </a:r>
            <a:endParaRPr lang="en-US" sz="2200" b="1" baseline="30000" dirty="0"/>
          </a:p>
        </p:txBody>
      </p:sp>
      <p:sp>
        <p:nvSpPr>
          <p:cNvPr id="31" name="TextBox 30"/>
          <p:cNvSpPr txBox="1"/>
          <p:nvPr/>
        </p:nvSpPr>
        <p:spPr>
          <a:xfrm>
            <a:off x="706482" y="2971800"/>
            <a:ext cx="325730" cy="430887"/>
          </a:xfrm>
          <a:prstGeom prst="rect">
            <a:avLst/>
          </a:prstGeom>
          <a:noFill/>
        </p:spPr>
        <p:txBody>
          <a:bodyPr wrap="none" rtlCol="0">
            <a:spAutoFit/>
          </a:bodyPr>
          <a:lstStyle/>
          <a:p>
            <a:r>
              <a:rPr lang="en-US" sz="2200" b="1" dirty="0" smtClean="0"/>
              <a:t>+</a:t>
            </a:r>
            <a:endParaRPr lang="en-US" sz="2200" b="1" dirty="0"/>
          </a:p>
        </p:txBody>
      </p:sp>
      <p:cxnSp>
        <p:nvCxnSpPr>
          <p:cNvPr id="32" name="Straight Arrow Connector 31"/>
          <p:cNvCxnSpPr/>
          <p:nvPr/>
        </p:nvCxnSpPr>
        <p:spPr>
          <a:xfrm>
            <a:off x="2133600" y="3200400"/>
            <a:ext cx="14478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33" name="TextBox 32"/>
          <p:cNvSpPr txBox="1"/>
          <p:nvPr/>
        </p:nvSpPr>
        <p:spPr>
          <a:xfrm>
            <a:off x="4008625" y="2921913"/>
            <a:ext cx="1096775" cy="430887"/>
          </a:xfrm>
          <a:prstGeom prst="rect">
            <a:avLst/>
          </a:prstGeom>
          <a:noFill/>
        </p:spPr>
        <p:txBody>
          <a:bodyPr wrap="none" rtlCol="0">
            <a:spAutoFit/>
          </a:bodyPr>
          <a:lstStyle/>
          <a:p>
            <a:r>
              <a:rPr lang="en-US" sz="2200" b="1" dirty="0" smtClean="0"/>
              <a:t>[CoCl</a:t>
            </a:r>
            <a:r>
              <a:rPr lang="en-US" sz="2200" b="1" baseline="-25000" dirty="0" smtClean="0"/>
              <a:t>6</a:t>
            </a:r>
            <a:r>
              <a:rPr lang="en-US" sz="2200" b="1" dirty="0" smtClean="0"/>
              <a:t>]</a:t>
            </a:r>
            <a:r>
              <a:rPr lang="en-US" sz="2200" b="1" baseline="30000" dirty="0" smtClean="0"/>
              <a:t>--</a:t>
            </a:r>
            <a:endParaRPr lang="en-US" sz="2200" b="1" baseline="30000" dirty="0"/>
          </a:p>
        </p:txBody>
      </p:sp>
      <p:sp>
        <p:nvSpPr>
          <p:cNvPr id="34" name="TextBox 33"/>
          <p:cNvSpPr txBox="1"/>
          <p:nvPr/>
        </p:nvSpPr>
        <p:spPr>
          <a:xfrm>
            <a:off x="0" y="3505200"/>
            <a:ext cx="9144000" cy="43088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en-US" sz="2200" b="1" dirty="0" smtClean="0">
                <a:solidFill>
                  <a:srgbClr val="FF0000"/>
                </a:solidFill>
              </a:rPr>
              <a:t>Limitations</a:t>
            </a:r>
          </a:p>
        </p:txBody>
      </p:sp>
      <p:sp>
        <p:nvSpPr>
          <p:cNvPr id="35" name="TextBox 34"/>
          <p:cNvSpPr txBox="1"/>
          <p:nvPr/>
        </p:nvSpPr>
        <p:spPr>
          <a:xfrm>
            <a:off x="0" y="3962400"/>
            <a:ext cx="9144000" cy="1107996"/>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pPr algn="just"/>
            <a:r>
              <a:rPr lang="en-US" sz="2200" b="1" dirty="0" smtClean="0">
                <a:solidFill>
                  <a:srgbClr val="FFFF00"/>
                </a:solidFill>
              </a:rPr>
              <a:t>According to lewis theory an acid must accept a pair of electrons to form co-ordinate bond. This theory can not be applied to protonic acids such as HCl, H</a:t>
            </a:r>
            <a:r>
              <a:rPr lang="en-US" sz="2200" b="1" baseline="-25000" dirty="0" smtClean="0">
                <a:solidFill>
                  <a:srgbClr val="FFFF00"/>
                </a:solidFill>
              </a:rPr>
              <a:t>2</a:t>
            </a:r>
            <a:r>
              <a:rPr lang="en-US" sz="2200" b="1" dirty="0" smtClean="0">
                <a:solidFill>
                  <a:srgbClr val="FFFF00"/>
                </a:solidFill>
              </a:rPr>
              <a:t>SO</a:t>
            </a:r>
            <a:r>
              <a:rPr lang="en-US" sz="2200" b="1" baseline="-25000" dirty="0" smtClean="0">
                <a:solidFill>
                  <a:srgbClr val="FFFF00"/>
                </a:solidFill>
              </a:rPr>
              <a:t>4</a:t>
            </a:r>
            <a:r>
              <a:rPr lang="en-US" sz="2200" b="1" dirty="0" smtClean="0">
                <a:solidFill>
                  <a:srgbClr val="FFFF00"/>
                </a:solidFill>
              </a:rPr>
              <a:t>, HNO</a:t>
            </a:r>
            <a:r>
              <a:rPr lang="en-US" sz="2200" b="1" baseline="-25000" dirty="0" smtClean="0">
                <a:solidFill>
                  <a:srgbClr val="FFFF00"/>
                </a:solidFill>
              </a:rPr>
              <a:t>3</a:t>
            </a:r>
            <a:r>
              <a:rPr lang="en-US" sz="2200" b="1" dirty="0" smtClean="0">
                <a:solidFill>
                  <a:srgbClr val="FFFF00"/>
                </a:solidFill>
              </a:rPr>
              <a:t> etc.</a:t>
            </a:r>
          </a:p>
        </p:txBody>
      </p:sp>
      <p:sp>
        <p:nvSpPr>
          <p:cNvPr id="36" name="TextBox 35"/>
          <p:cNvSpPr txBox="1"/>
          <p:nvPr/>
        </p:nvSpPr>
        <p:spPr>
          <a:xfrm>
            <a:off x="0" y="5105400"/>
            <a:ext cx="9144000" cy="170816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en-US" sz="2100" b="1" dirty="0" smtClean="0">
                <a:solidFill>
                  <a:srgbClr val="7030A0"/>
                </a:solidFill>
              </a:rPr>
              <a:t>According to this theory acid-base reaction involve co-ordination but it is not necessary for </a:t>
            </a:r>
            <a:r>
              <a:rPr lang="en-US" sz="2100" b="1" dirty="0" err="1" smtClean="0">
                <a:solidFill>
                  <a:srgbClr val="7030A0"/>
                </a:solidFill>
              </a:rPr>
              <a:t>eg</a:t>
            </a:r>
            <a:r>
              <a:rPr lang="en-US" sz="2100" b="1" dirty="0" smtClean="0">
                <a:solidFill>
                  <a:srgbClr val="7030A0"/>
                </a:solidFill>
              </a:rPr>
              <a:t>. The complex ion [Cr(NH</a:t>
            </a:r>
            <a:r>
              <a:rPr lang="en-US" sz="2100" b="1" baseline="-25000" dirty="0" smtClean="0">
                <a:solidFill>
                  <a:srgbClr val="7030A0"/>
                </a:solidFill>
              </a:rPr>
              <a:t>3</a:t>
            </a:r>
            <a:r>
              <a:rPr lang="en-US" sz="2100" b="1" dirty="0" smtClean="0">
                <a:solidFill>
                  <a:srgbClr val="7030A0"/>
                </a:solidFill>
              </a:rPr>
              <a:t>)</a:t>
            </a:r>
            <a:r>
              <a:rPr lang="en-US" sz="2100" b="1" baseline="-25000" dirty="0" smtClean="0">
                <a:solidFill>
                  <a:srgbClr val="7030A0"/>
                </a:solidFill>
              </a:rPr>
              <a:t>6</a:t>
            </a:r>
            <a:r>
              <a:rPr lang="en-US" sz="2100" b="1" dirty="0" smtClean="0">
                <a:solidFill>
                  <a:srgbClr val="7030A0"/>
                </a:solidFill>
              </a:rPr>
              <a:t>]</a:t>
            </a:r>
            <a:r>
              <a:rPr lang="en-US" sz="2100" b="1" baseline="30000" dirty="0" smtClean="0">
                <a:solidFill>
                  <a:srgbClr val="7030A0"/>
                </a:solidFill>
              </a:rPr>
              <a:t>+3</a:t>
            </a:r>
            <a:r>
              <a:rPr lang="en-US" sz="2100" b="1" dirty="0" smtClean="0">
                <a:solidFill>
                  <a:srgbClr val="7030A0"/>
                </a:solidFill>
              </a:rPr>
              <a:t> involve co-ordinate bond but it can not be regarded as the product of acid-base reaction. The kinetics of the reaction shows that the reactions are very slow but all the neutralisation reactions are very fast.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wipe(down)">
                                      <p:cBhvr>
                                        <p:cTn id="7" dur="5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dow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4">
                                            <p:bg/>
                                          </p:spTgt>
                                        </p:tgtEl>
                                        <p:attrNameLst>
                                          <p:attrName>style.visibility</p:attrName>
                                        </p:attrNameLst>
                                      </p:cBhvr>
                                      <p:to>
                                        <p:strVal val="visible"/>
                                      </p:to>
                                    </p:set>
                                    <p:animEffect transition="in" filter="wipe(down)">
                                      <p:cBhvr>
                                        <p:cTn id="17" dur="500"/>
                                        <p:tgtEl>
                                          <p:spTgt spid="34">
                                            <p:bg/>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4">
                                            <p:txEl>
                                              <p:pRg st="0" end="0"/>
                                            </p:txEl>
                                          </p:spTgt>
                                        </p:tgtEl>
                                        <p:attrNameLst>
                                          <p:attrName>style.visibility</p:attrName>
                                        </p:attrNameLst>
                                      </p:cBhvr>
                                      <p:to>
                                        <p:strVal val="visible"/>
                                      </p:to>
                                    </p:set>
                                    <p:animEffect transition="in" filter="wipe(down)">
                                      <p:cBhvr>
                                        <p:cTn id="22" dur="500"/>
                                        <p:tgtEl>
                                          <p:spTgt spid="3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5">
                                            <p:bg/>
                                          </p:spTgt>
                                        </p:tgtEl>
                                        <p:attrNameLst>
                                          <p:attrName>style.visibility</p:attrName>
                                        </p:attrNameLst>
                                      </p:cBhvr>
                                      <p:to>
                                        <p:strVal val="visible"/>
                                      </p:to>
                                    </p:set>
                                    <p:animEffect transition="in" filter="wipe(down)">
                                      <p:cBhvr>
                                        <p:cTn id="27" dur="500"/>
                                        <p:tgtEl>
                                          <p:spTgt spid="35">
                                            <p:bg/>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wipe(down)">
                                      <p:cBhvr>
                                        <p:cTn id="32" dur="500"/>
                                        <p:tgtEl>
                                          <p:spTgt spid="3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6">
                                            <p:bg/>
                                          </p:spTgt>
                                        </p:tgtEl>
                                        <p:attrNameLst>
                                          <p:attrName>style.visibility</p:attrName>
                                        </p:attrNameLst>
                                      </p:cBhvr>
                                      <p:to>
                                        <p:strVal val="visible"/>
                                      </p:to>
                                    </p:set>
                                    <p:animEffect transition="in" filter="wipe(down)">
                                      <p:cBhvr>
                                        <p:cTn id="37" dur="500"/>
                                        <p:tgtEl>
                                          <p:spTgt spid="36">
                                            <p:bg/>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6">
                                            <p:txEl>
                                              <p:pRg st="0" end="0"/>
                                            </p:txEl>
                                          </p:spTgt>
                                        </p:tgtEl>
                                        <p:attrNameLst>
                                          <p:attrName>style.visibility</p:attrName>
                                        </p:attrNameLst>
                                      </p:cBhvr>
                                      <p:to>
                                        <p:strVal val="visible"/>
                                      </p:to>
                                    </p:set>
                                    <p:animEffect transition="in" filter="wipe(down)">
                                      <p:cBhvr>
                                        <p:cTn id="42" dur="500"/>
                                        <p:tgtEl>
                                          <p:spTgt spid="3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34" grpId="0" build="p" animBg="1"/>
      <p:bldP spid="35" grpId="0" build="p" animBg="1"/>
      <p:bldP spid="36" grpId="0"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1477</TotalTime>
  <Words>1068</Words>
  <Application>Microsoft Office PowerPoint</Application>
  <PresentationFormat>On-screen Show (4:3)</PresentationFormat>
  <Paragraphs>172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Acid and Bases</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S-Block Elements</dc:title>
  <dc:creator>shree</dc:creator>
  <cp:lastModifiedBy>mss</cp:lastModifiedBy>
  <cp:revision>420</cp:revision>
  <dcterms:created xsi:type="dcterms:W3CDTF">2013-06-06T03:44:29Z</dcterms:created>
  <dcterms:modified xsi:type="dcterms:W3CDTF">2014-12-06T04:16:39Z</dcterms:modified>
</cp:coreProperties>
</file>